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fd7ef6793734c5f" /><Relationship Type="http://schemas.openxmlformats.org/officeDocument/2006/relationships/extended-properties" Target="/docProps/app.xml" Id="R75a36c33dfe64690" /><Relationship Type="http://schemas.openxmlformats.org/officeDocument/2006/relationships/officeDocument" Target="/ppt/presentation.xml" Id="Rb28191ce6a2a4db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3dea407ff014c6c"/>
  </p:sldMasterIdLst>
  <p:notesMasterIdLst>
    <p:notesMasterId xmlns:r="http://schemas.openxmlformats.org/officeDocument/2006/relationships" r:id="R1539d522c9ec4e2a"/>
  </p:notesMasterIdLst>
  <p:sldIdLst>
    <p:sldId xmlns:r="http://schemas.openxmlformats.org/officeDocument/2006/relationships" id="256" r:id="R18cc60aebaaa47b3"/>
    <p:sldId xmlns:r="http://schemas.openxmlformats.org/officeDocument/2006/relationships" id="257" r:id="Rf65aac3876244120"/>
    <p:sldId xmlns:r="http://schemas.openxmlformats.org/officeDocument/2006/relationships" id="258" r:id="R51041ee77b6e4ff8"/>
    <p:sldId xmlns:r="http://schemas.openxmlformats.org/officeDocument/2006/relationships" id="259" r:id="Re19d6834e2b34f88"/>
    <p:sldId xmlns:r="http://schemas.openxmlformats.org/officeDocument/2006/relationships" id="260" r:id="Rd275697690444f07"/>
    <p:sldId xmlns:r="http://schemas.openxmlformats.org/officeDocument/2006/relationships" id="261" r:id="R45db523e0904403f"/>
    <p:sldId xmlns:r="http://schemas.openxmlformats.org/officeDocument/2006/relationships" id="262" r:id="R5353474f18684da9"/>
    <p:sldId xmlns:r="http://schemas.openxmlformats.org/officeDocument/2006/relationships" id="263" r:id="Rbc553e91c1454f38"/>
    <p:sldId xmlns:r="http://schemas.openxmlformats.org/officeDocument/2006/relationships" id="264" r:id="Rd7b59e53bfe3465d"/>
  </p:sldIdLst>
  <p:sldSz cx="15116175" cy="10696575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2d008ba58c45c6" /><Relationship Type="http://schemas.openxmlformats.org/officeDocument/2006/relationships/slideMaster" Target="/ppt/slideMasters/slideMaster1.xml" Id="Re3dea407ff014c6c" /><Relationship Type="http://schemas.openxmlformats.org/officeDocument/2006/relationships/notesMaster" Target="/ppt/notesMasters/notesMaster1.xml" Id="R1539d522c9ec4e2a" /><Relationship Type="http://schemas.openxmlformats.org/officeDocument/2006/relationships/presProps" Target="/ppt/presProps.xml" Id="Re54cfa4c905d41d9" /><Relationship Type="http://schemas.openxmlformats.org/officeDocument/2006/relationships/viewProps" Target="/ppt/viewProps.xml" Id="Rd481702df3434d8e" /><Relationship Type="http://schemas.openxmlformats.org/officeDocument/2006/relationships/tableStyles" Target="/ppt/tableStyles.xml" Id="R94b210621d4f4ce6" /><Relationship Type="http://schemas.openxmlformats.org/officeDocument/2006/relationships/slide" Target="/ppt/slides/slide1.xml" Id="R18cc60aebaaa47b3" /><Relationship Type="http://schemas.openxmlformats.org/officeDocument/2006/relationships/slide" Target="/ppt/slides/slide2.xml" Id="Rf65aac3876244120" /><Relationship Type="http://schemas.openxmlformats.org/officeDocument/2006/relationships/slide" Target="/ppt/slides/slide3.xml" Id="R51041ee77b6e4ff8" /><Relationship Type="http://schemas.openxmlformats.org/officeDocument/2006/relationships/slide" Target="/ppt/slides/slide4.xml" Id="Re19d6834e2b34f88" /><Relationship Type="http://schemas.openxmlformats.org/officeDocument/2006/relationships/slide" Target="/ppt/slides/slide5.xml" Id="Rd275697690444f07" /><Relationship Type="http://schemas.openxmlformats.org/officeDocument/2006/relationships/slide" Target="/ppt/slides/slide6.xml" Id="R45db523e0904403f" /><Relationship Type="http://schemas.openxmlformats.org/officeDocument/2006/relationships/slide" Target="/ppt/slides/slide7.xml" Id="R5353474f18684da9" /><Relationship Type="http://schemas.openxmlformats.org/officeDocument/2006/relationships/slide" Target="/ppt/slides/slide8.xml" Id="Rbc553e91c1454f38" /><Relationship Type="http://schemas.openxmlformats.org/officeDocument/2006/relationships/slide" Target="/ppt/slides/slide9.xml" Id="Rd7b59e53bfe3465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dcc79342cec448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c946ccb3454fb7" /><Relationship Type="http://schemas.openxmlformats.org/officeDocument/2006/relationships/notesMaster" Target="/ppt/notesMasters/notesMaster1.xml" Id="R4fb7f3a677af4ee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ccc87297f91499a" /><Relationship Type="http://schemas.openxmlformats.org/officeDocument/2006/relationships/notesMaster" Target="/ppt/notesMasters/notesMaster1.xml" Id="Rea8cb4377c2c46d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7c445f24fa949fd" /><Relationship Type="http://schemas.openxmlformats.org/officeDocument/2006/relationships/notesMaster" Target="/ppt/notesMasters/notesMaster1.xml" Id="Rc11ff77e2bf1484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a4278dc857d4242" /><Relationship Type="http://schemas.openxmlformats.org/officeDocument/2006/relationships/notesMaster" Target="/ppt/notesMasters/notesMaster1.xml" Id="Ree6db6404ba5439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37fba70ab434af2" /><Relationship Type="http://schemas.openxmlformats.org/officeDocument/2006/relationships/notesMaster" Target="/ppt/notesMasters/notesMaster1.xml" Id="Re9729d628a57400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db8783ba3dd49e3" /><Relationship Type="http://schemas.openxmlformats.org/officeDocument/2006/relationships/notesMaster" Target="/ppt/notesMasters/notesMaster1.xml" Id="Rb07eea57738e4c0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b1d692427dc406d" /><Relationship Type="http://schemas.openxmlformats.org/officeDocument/2006/relationships/notesMaster" Target="/ppt/notesMasters/notesMaster1.xml" Id="R5176bb56ed7d4d0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339f2496876425c" /><Relationship Type="http://schemas.openxmlformats.org/officeDocument/2006/relationships/notesMaster" Target="/ppt/notesMasters/notesMaster1.xml" Id="R460d8b24b3aa40c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cd4b7c4d1544285" /><Relationship Type="http://schemas.openxmlformats.org/officeDocument/2006/relationships/notesMaster" Target="/ppt/notesMasters/notesMaster1.xml" Id="Ref294e5fa2ea46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DABBA40: 40g protein, ghar ka khana, three honest prices. Prepaid weekday lunch, cooked by us in a kitchen slot we control.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Rahul is an illustrative persona, not research. Every option fails on protein, price or time.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Same 40g proposition, three protein sources. The ₹169 meal is eggitarian — never described as vegetarian.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New costing slide. Raw material sits near one third of price in all three tiers; every tier contributes cash before founder labour.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We do not partner with restaurants. We lease a dedicated slot and run production ourselves.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₹30,300 detailed fixed cost. Equal mix breaks even at 312 meals — about 16 weekday lunches a day, or 16 active subscribers.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One kitchen, one walkable radius, paid trials only. No CAC or LTV claimed until real data exists.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Stress test, not forecast. Paid labour and ₹18 delivery move the gate from about 16 to about 61 meals a day.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₹3 lakh preliminary ask. Cluster counts are planning estimates; SOM is ambition, not secured revenue.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1aa7d5672a4de4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d1a6434de5340b1" /><Relationship Type="http://schemas.openxmlformats.org/officeDocument/2006/relationships/slideLayout" Target="/ppt/slideLayouts/slideLayout1.xml" Id="R16467edfb04d4a2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6467edfb04d4a20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f77cf76c3940fe" /><Relationship Type="http://schemas.openxmlformats.org/officeDocument/2006/relationships/image" Target="/ppt/media/image.png" Id="Rf64df0032741450b" /><Relationship Type="http://schemas.openxmlformats.org/officeDocument/2006/relationships/notesSlide" Target="/ppt/notesSlides/notesSlide1.xml" Id="Rd17fbe9e2b9d429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875afc92934641" /><Relationship Type="http://schemas.openxmlformats.org/officeDocument/2006/relationships/image" Target="/ppt/media/image2.png" Id="R29f510b25d714c91" /><Relationship Type="http://schemas.openxmlformats.org/officeDocument/2006/relationships/notesSlide" Target="/ppt/notesSlides/notesSlide2.xml" Id="R55563426b887400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64b5153ff242dc" /><Relationship Type="http://schemas.openxmlformats.org/officeDocument/2006/relationships/image" Target="/ppt/media/image3.png" Id="R7825d175bf5348e3" /><Relationship Type="http://schemas.openxmlformats.org/officeDocument/2006/relationships/image" Target="/ppt/media/image4.png" Id="Rb3b65ef5a103425b" /><Relationship Type="http://schemas.openxmlformats.org/officeDocument/2006/relationships/image" Target="/ppt/media/image5.png" Id="Ra068e4eef9934754" /><Relationship Type="http://schemas.openxmlformats.org/officeDocument/2006/relationships/notesSlide" Target="/ppt/notesSlides/notesSlide3.xml" Id="Rb8af926087d74f8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e53d57128e4cd2" /><Relationship Type="http://schemas.openxmlformats.org/officeDocument/2006/relationships/notesSlide" Target="/ppt/notesSlides/notesSlide4.xml" Id="R9f1a1470f40a491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470c786c7e4bb1" /><Relationship Type="http://schemas.openxmlformats.org/officeDocument/2006/relationships/image" Target="/ppt/media/image6.png" Id="R96f9284610d54c3d" /><Relationship Type="http://schemas.openxmlformats.org/officeDocument/2006/relationships/image" Target="/ppt/media/image7.png" Id="R5c5ada9e77864d03" /><Relationship Type="http://schemas.openxmlformats.org/officeDocument/2006/relationships/notesSlide" Target="/ppt/notesSlides/notesSlide5.xml" Id="R4e75e702a82e4a9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32d8d6a3134bc0" /><Relationship Type="http://schemas.openxmlformats.org/officeDocument/2006/relationships/notesSlide" Target="/ppt/notesSlides/notesSlide6.xml" Id="R911886f0239e463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f22ce684674bd7" /><Relationship Type="http://schemas.openxmlformats.org/officeDocument/2006/relationships/notesSlide" Target="/ppt/notesSlides/notesSlide7.xml" Id="Rcf6eacd6b9bc4bd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92039186174007" /><Relationship Type="http://schemas.openxmlformats.org/officeDocument/2006/relationships/notesSlide" Target="/ppt/notesSlides/notesSlide8.xml" Id="R84d3a44e047f473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bcffad9f1049a9" /><Relationship Type="http://schemas.openxmlformats.org/officeDocument/2006/relationships/notesSlide" Target="/ppt/notesSlides/notesSlide9.xml" Id="Rc1c753d7d839476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D21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2839841-66CD-47C2-BFFA-A73455C67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305502" cy="10696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3000"/>
            </a:srgbClr>
          </a:solidFill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DD61F306-5B57-4946-9EE8-85A1FB3C1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20738"/>
            <a:ext cx="438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542A"/>
          </a:solidFill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8F8B370-0160-4B0A-B6A6-3C9C216FB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723900"/>
            <a:ext cx="3276074" cy="241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25" spc="247">
                <a:solidFill>
                  <a:srgbClr val="F1EEE3">
                    <a:alpha val="50000"/>
                  </a:srgbClr>
                </a:solidFill>
                <a:latin typeface="Arial"/>
                <a:ea typeface="Arial"/>
                <a:cs typeface="Arial"/>
              </a:rPr>
              <a:t>PILOT BUSINESS PLAN</a:t>
            </a:r>
            <a:endParaRPr sz="1125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0A50A41-7075-4523-A1F9-026B9972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2850"/>
            <a:ext cx="7711113" cy="116959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79200"/>
              </a:lnSpc>
              <a:buNone/>
            </a:pPr>
            <a:r>
              <a:rPr sz="9900" b="1" spc="-297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DABBA</a:t>
            </a:r>
            <a:r>
              <a:rPr sz="9900" b="1" spc="-297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40</a:t>
            </a:r>
            <a:endParaRPr sz="9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91D5302-34DF-413A-9E98-2B5DDDBE1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30091"/>
            <a:ext cx="6278880" cy="96758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3138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7647"/>
              </a:lnSpc>
              <a:buNone/>
            </a:pPr>
            <a:r>
              <a:rPr sz="3000" b="1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40g protein. Home-style food. Three clear prices.</a:t>
            </a:r>
            <a:endParaRPr sz="30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0AE0853-F91F-4EA5-90FF-06548B13B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45322"/>
            <a:ext cx="1213842" cy="457200"/>
          </a:xfrm>
          <a:prstGeom xmlns:a="http://schemas.openxmlformats.org/drawingml/2006/main" prst="roundRect">
            <a:avLst>
              <a:gd name="adj" fmla="val 50000"/>
            </a:avLst>
          </a:prstGeom>
          <a:ln xmlns:a="http://schemas.openxmlformats.org/drawingml/2006/main" w="6350">
            <a:solidFill>
              <a:srgbClr val="F1EEE3">
                <a:alpha val="28000"/>
              </a:srgbClr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22F218A-FA43-412F-AE55-643F9DD9B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550" y="3937397"/>
            <a:ext cx="896342" cy="311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>
                <a:solidFill>
                  <a:srgbClr val="F1EEE3"/>
                </a:solidFill>
                <a:latin typeface="Arial"/>
                <a:ea typeface="Arial"/>
                <a:cs typeface="Arial"/>
              </a:rPr>
              <a:t>Veg ₹149</a:t>
            </a:r>
            <a:endParaRPr sz="150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6BEE5D30-5D0A-447D-907B-1D9DE8290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5842" y="3845322"/>
            <a:ext cx="1731863" cy="457200"/>
          </a:xfrm>
          <a:prstGeom xmlns:a="http://schemas.openxmlformats.org/drawingml/2006/main" prst="roundRect">
            <a:avLst>
              <a:gd name="adj" fmla="val 50000"/>
            </a:avLst>
          </a:prstGeom>
          <a:ln xmlns:a="http://schemas.openxmlformats.org/drawingml/2006/main" w="6350">
            <a:solidFill>
              <a:srgbClr val="F1EEE3">
                <a:alpha val="28000"/>
              </a:srgbClr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D818B656-6A06-4F7C-BCE6-C0AB54353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2692" y="3937397"/>
            <a:ext cx="1414363" cy="311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>
                <a:solidFill>
                  <a:srgbClr val="F1EEE3"/>
                </a:solidFill>
                <a:latin typeface="Arial"/>
                <a:ea typeface="Arial"/>
                <a:cs typeface="Arial"/>
              </a:rPr>
              <a:t>Eggitarian ₹169</a:t>
            </a:r>
            <a:endParaRPr sz="150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22FFD9B1-980A-464B-B012-6CCA4605A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006" y="3845322"/>
            <a:ext cx="1556048" cy="457200"/>
          </a:xfrm>
          <a:prstGeom xmlns:a="http://schemas.openxmlformats.org/drawingml/2006/main" prst="roundRect">
            <a:avLst>
              <a:gd name="adj" fmla="val 50000"/>
            </a:avLst>
          </a:prstGeom>
          <a:ln xmlns:a="http://schemas.openxmlformats.org/drawingml/2006/main" w="6350">
            <a:solidFill>
              <a:srgbClr val="F1EEE3">
                <a:alpha val="2800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A75B448E-DE14-42BE-9BDD-350DF3DDF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8856" y="3937397"/>
            <a:ext cx="1238548" cy="311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>
                <a:solidFill>
                  <a:srgbClr val="F1EEE3"/>
                </a:solidFill>
                <a:latin typeface="Arial"/>
                <a:ea typeface="Arial"/>
                <a:cs typeface="Arial"/>
              </a:rPr>
              <a:t>Chicken ₹199</a:t>
            </a:r>
            <a:endParaRPr sz="15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CB6E5404-7BB1-4480-9655-B949DE4F3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88272"/>
            <a:ext cx="6082665" cy="9239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6765"/>
              </a:lnSpc>
              <a:buNone/>
            </a:pPr>
            <a:r>
              <a:rPr sz="1500">
                <a:solidFill>
                  <a:srgbClr val="F1EEE3">
                    <a:alpha val="66000"/>
                  </a:srgbClr>
                </a:solidFill>
                <a:latin typeface="Arial"/>
                <a:ea typeface="Arial"/>
                <a:cs typeface="Arial"/>
              </a:rPr>
              <a:t>A 20-meal weekday lunch plan, cooked in our own rented cloud kitchen and delivered locally by the founders during the pilot.</a:t>
            </a:r>
            <a:endParaRPr sz="15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7054D029-D61A-4EFD-A514-DF6C43175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256984"/>
            <a:ext cx="7010102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20000"/>
            </a:srgbClr>
          </a:solidFill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32CE673-19B2-4544-8A90-F1AA455FF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472885"/>
            <a:ext cx="1739156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89062"/>
              </a:lnSpc>
              <a:buNone/>
            </a:pPr>
            <a:r>
              <a:rPr sz="285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3</a:t>
            </a:r>
            <a:endParaRPr sz="285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B5007BCC-569F-46E0-90E2-6A3178061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891985"/>
            <a:ext cx="1657251" cy="46474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0000"/>
              </a:lnSpc>
              <a:buNone/>
            </a:pPr>
            <a:r>
              <a:rPr sz="1200">
                <a:solidFill>
                  <a:srgbClr val="F1EEE3">
                    <a:alpha val="62000"/>
                  </a:srgbClr>
                </a:solidFill>
                <a:latin typeface="Arial"/>
                <a:ea typeface="Arial"/>
                <a:cs typeface="Arial"/>
              </a:rPr>
              <a:t>tiers — veg, eggitarian, chicken</a:t>
            </a:r>
            <a:endParaRPr sz="120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840DFBFD-FEE7-4179-990F-C064F4F7E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201" y="8263335"/>
            <a:ext cx="9525" cy="141724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14000"/>
            </a:srgbClr>
          </a:solidFill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9A4793B-5FFB-476B-9D72-FC8BE015C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8472869"/>
            <a:ext cx="1619250" cy="609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89062"/>
              </a:lnSpc>
              <a:buNone/>
            </a:pPr>
            <a:r>
              <a:rPr sz="285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₹82–115</a:t>
            </a:r>
            <a:endParaRPr sz="28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1E27829D-8E64-4146-8DFD-472D996D3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8001" y="9253935"/>
            <a:ext cx="1479451" cy="46474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4311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0000"/>
              </a:lnSpc>
              <a:buNone/>
            </a:pPr>
            <a:r>
              <a:rPr sz="1200">
                <a:solidFill>
                  <a:srgbClr val="F1EEE3">
                    <a:alpha val="62000"/>
                  </a:srgbClr>
                </a:solidFill>
                <a:latin typeface="Arial"/>
                <a:ea typeface="Arial"/>
                <a:cs typeface="Arial"/>
              </a:rPr>
              <a:t>cash left per meal during the pilot</a:t>
            </a:r>
            <a:endParaRPr sz="12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61A1E69C-66DE-4A1C-ADF8-21703103F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702" y="8263335"/>
            <a:ext cx="9525" cy="141724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14000"/>
            </a:srgbClr>
          </a:solidFill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ADFAA4DF-4F0B-4C51-921A-7E7BE3E8E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0502" y="8472885"/>
            <a:ext cx="1543576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89062"/>
              </a:lnSpc>
              <a:buNone/>
            </a:pPr>
            <a:r>
              <a:rPr sz="285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312</a:t>
            </a:r>
            <a:endParaRPr sz="285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E538B3A5-0B2E-4062-8634-A6FFBA4B8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0502" y="8891985"/>
            <a:ext cx="1479451" cy="67806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0000"/>
              </a:lnSpc>
              <a:buNone/>
            </a:pPr>
            <a:r>
              <a:rPr sz="1200">
                <a:solidFill>
                  <a:srgbClr val="F1EEE3">
                    <a:alpha val="62000"/>
                  </a:srgbClr>
                </a:solidFill>
                <a:latin typeface="Arial"/>
                <a:ea typeface="Arial"/>
                <a:cs typeface="Arial"/>
              </a:rPr>
              <a:t>meals per month to cover fixed costs</a:t>
            </a:r>
            <a:endParaRPr sz="120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D41DD731-AA88-4BC7-A6F5-4DFDFCA6E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202" y="8263335"/>
            <a:ext cx="9525" cy="141724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14000"/>
            </a:srgbClr>
          </a:solidFill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DD333730-8E0E-4607-B535-D3B6CDCE7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3003" y="8472885"/>
            <a:ext cx="17322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89062"/>
              </a:lnSpc>
              <a:buNone/>
            </a:pPr>
            <a:r>
              <a:rPr sz="285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₹3L</a:t>
            </a:r>
            <a:endParaRPr sz="28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2BA9F406-935E-4B29-8497-C4939AA6F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3003" y="8891985"/>
            <a:ext cx="1651000" cy="46474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4311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0000"/>
              </a:lnSpc>
              <a:buNone/>
            </a:pPr>
            <a:r>
              <a:rPr sz="1200">
                <a:solidFill>
                  <a:srgbClr val="F1EEE3">
                    <a:alpha val="62000"/>
                  </a:srgbClr>
                </a:solidFill>
                <a:latin typeface="Arial"/>
                <a:ea typeface="Arial"/>
                <a:cs typeface="Arial"/>
              </a:rPr>
              <a:t>to run the first founder-led pilot</a:t>
            </a:r>
            <a:endParaRPr sz="12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88C69F9A-4BF6-4600-96E4-EB56810A4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928225"/>
            <a:ext cx="1627287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 spc="13">
                <a:solidFill>
                  <a:srgbClr val="F1EEE3">
                    <a:alpha val="55000"/>
                  </a:srgbClr>
                </a:solidFill>
                <a:latin typeface="Arial"/>
                <a:ea typeface="Arial"/>
                <a:cs typeface="Arial"/>
              </a:rPr>
              <a:t>Shabareesh Parlakota</a:t>
            </a:r>
            <a:endParaRPr sz="1275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34D98EDF-F6D5-4C28-8BAC-6CB98CF17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9452" y="9928225"/>
            <a:ext cx="126405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 spc="13">
                <a:solidFill>
                  <a:srgbClr val="E2542A"/>
                </a:solidFill>
                <a:latin typeface="Arial"/>
                <a:ea typeface="Arial"/>
                <a:cs typeface="Arial"/>
              </a:rPr>
              <a:t>·</a:t>
            </a:r>
            <a:endParaRPr sz="1275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8CB7CBDE-0D81-48BC-87DD-BBACF28C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2056" y="9928225"/>
            <a:ext cx="1945977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 spc="13">
                <a:solidFill>
                  <a:srgbClr val="F1EEE3">
                    <a:alpha val="55000"/>
                  </a:srgbClr>
                </a:solidFill>
                <a:latin typeface="Arial"/>
                <a:ea typeface="Arial"/>
                <a:cs typeface="Arial"/>
              </a:rPr>
              <a:t>Vaishnavi Nanda Kandala</a:t>
            </a:r>
            <a:endParaRPr sz="1275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9C976C89-70ED-401C-B873-DC026E20C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3527" y="9928225"/>
            <a:ext cx="126405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 spc="13">
                <a:solidFill>
                  <a:srgbClr val="E2542A"/>
                </a:solidFill>
                <a:latin typeface="Arial"/>
                <a:ea typeface="Arial"/>
                <a:cs typeface="Arial"/>
              </a:rPr>
              <a:t>·</a:t>
            </a:r>
            <a:endParaRPr sz="1275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ECF1DB3C-F1E9-425E-93EF-F8A359A47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131" y="9928225"/>
            <a:ext cx="1020266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 spc="13">
                <a:solidFill>
                  <a:srgbClr val="F1EEE3">
                    <a:alpha val="55000"/>
                  </a:srgbClr>
                </a:solidFill>
                <a:latin typeface="Arial"/>
                <a:ea typeface="Arial"/>
                <a:cs typeface="Arial"/>
              </a:rPr>
              <a:t>Param Parekh</a:t>
            </a:r>
            <a:endParaRPr sz="1275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BEAF2EF5-560F-48A8-9A65-1E05D9208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2598" y="9928225"/>
            <a:ext cx="126405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 spc="13">
                <a:solidFill>
                  <a:srgbClr val="E2542A"/>
                </a:solidFill>
                <a:latin typeface="Arial"/>
                <a:ea typeface="Arial"/>
                <a:cs typeface="Arial"/>
              </a:rPr>
              <a:t>·</a:t>
            </a:r>
            <a:endParaRPr sz="1275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C09F9FCF-3FA2-4065-9FE2-4CE4FE93E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202" y="9928225"/>
            <a:ext cx="1003895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 spc="13">
                <a:solidFill>
                  <a:srgbClr val="F1EEE3">
                    <a:alpha val="55000"/>
                  </a:srgbClr>
                </a:solidFill>
                <a:latin typeface="Arial"/>
                <a:ea typeface="Arial"/>
                <a:cs typeface="Arial"/>
              </a:rPr>
              <a:t>Mansa Bihani</a:t>
            </a:r>
            <a:endParaRPr sz="1275"/>
          </a:p>
        </p:txBody>
      </p:sp>
      <p:pic>
        <p:nvPicPr>
          <p:cNvPr id="6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4df0032741450b"/>
          <a:srcRect xmlns:a="http://schemas.openxmlformats.org/drawingml/2006/main" l="1796" t="0" r="17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05800" y="1381125"/>
            <a:ext cx="6810375" cy="7953375"/>
          </a:xfrm>
          <a:prstGeom xmlns:a="http://schemas.openxmlformats.org/drawingml/2006/main" prst="roundRect">
            <a:avLst>
              <a:gd name="adj" fmla="val 2517"/>
            </a:avLst>
          </a:prstGeom>
        </p:spPr>
      </p:pic>
    </p:spTree>
    <p:extLst>
      <p:ext uri="{BB962C8B-B14F-4D97-AF65-F5344CB8AC3E}">
        <p14:creationId xmlns:p14="http://schemas.microsoft.com/office/powerpoint/2010/main" val="14095877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1D9E634-74CB-435C-AD7E-5A3C6FC17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918476" cy="10696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>
              <a:alpha val="2000"/>
            </a:srgbClr>
          </a:solidFill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9E0BCBDE-F5A0-47AC-97E4-CCD9882E5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6438"/>
            <a:ext cx="438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542A"/>
          </a:solidFill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A61146AA-3E04-4D41-886A-0E666B7EA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09600"/>
            <a:ext cx="1569988" cy="241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25" spc="247">
                <a:solidFill>
                  <a:srgbClr val="0D2118">
                    <a:alpha val="50000"/>
                  </a:srgbClr>
                </a:solidFill>
                <a:latin typeface="Arial"/>
                <a:ea typeface="Arial"/>
                <a:cs typeface="Arial"/>
              </a:rPr>
              <a:t>THE PROBLEM</a:t>
            </a:r>
            <a:endParaRPr sz="1125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FC08390-8E0F-4AAA-85B2-96DC95DE4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46118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5288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89835"/>
              </a:lnSpc>
              <a:buNone/>
            </a:pPr>
            <a:r>
              <a:rPr sz="4800" b="1" spc="-96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Customers have three bad choices.</a:t>
            </a:r>
            <a:endParaRPr sz="48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B1BD960-4668-4097-BBA5-06004F6AF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2088" y="609600"/>
            <a:ext cx="611088" cy="222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>
                <a:solidFill>
                  <a:srgbClr val="0D2118">
                    <a:alpha val="40000"/>
                  </a:srgbClr>
                </a:solidFill>
                <a:latin typeface="Georgia"/>
                <a:ea typeface="Georgia"/>
                <a:cs typeface="Georgia"/>
              </a:rPr>
              <a:t>02 / 09</a:t>
            </a:r>
            <a:endParaRPr sz="1275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9849375E-85F8-42E8-8FF5-DA1D68BA9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81300"/>
            <a:ext cx="647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25">
                <a:solidFill>
                  <a:srgbClr val="0D2118">
                    <a:alpha val="60000"/>
                  </a:srgbClr>
                </a:solidFill>
                <a:latin typeface="Arial"/>
                <a:ea typeface="Arial"/>
                <a:cs typeface="Arial"/>
              </a:rPr>
              <a:t>Rahul is a 26-year-old professional. He works out four times a week and buys lunch every weekday. This is an example customer.</a:t>
            </a:r>
            <a:endParaRPr sz="1425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43750D99-E668-42A8-A0B8-FB5421FF6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83349"/>
            <a:ext cx="7699276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>
              <a:alpha val="14000"/>
            </a:srgbClr>
          </a:solidFill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86804681-8934-4516-88AC-58AFAE9F1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67386"/>
            <a:ext cx="261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100" b="1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Inexpensive tiffin</a:t>
            </a:r>
            <a:endParaRPr sz="21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20BBA0EF-52B8-46B7-9052-9C3315927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3984824"/>
            <a:ext cx="3012976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2118">
              <a:alpha val="10000"/>
            </a:srgbClr>
          </a:solidFill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A4A3BA01-700A-4E9C-9CDA-C18594B62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3984824"/>
            <a:ext cx="964109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340"/>
          </a:solidFill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B90482A-E775-4C06-AD4D-7B9988030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4184849"/>
            <a:ext cx="3103365" cy="50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>
                <a:solidFill>
                  <a:srgbClr val="0D2118">
                    <a:alpha val="68000"/>
                  </a:srgbClr>
                </a:solidFill>
                <a:latin typeface="Arial"/>
                <a:ea typeface="Arial"/>
                <a:cs typeface="Arial"/>
              </a:rPr>
              <a:t>Affordable for daily use, but protein is not planned or measured.</a:t>
            </a:r>
            <a:endParaRPr sz="1275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9D204870-7443-4D48-BEE2-F8739E786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1026" y="4097536"/>
            <a:ext cx="1885950" cy="482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500" i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Protein is unclear</a:t>
            </a:r>
            <a:endParaRPr sz="15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071C9EA1-7FDE-45C2-84D7-2932A09ED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35874"/>
            <a:ext cx="7699276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>
              <a:alpha val="14000"/>
            </a:srgbClr>
          </a:solidFill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29C78CA-525A-45A1-8C43-08D1CE96B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67511"/>
            <a:ext cx="2457450" cy="647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100" b="1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Healthy delivery meal</a:t>
            </a:r>
            <a:endParaRPr sz="21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4F340ECE-88B7-4F5E-96CE-6332B8F64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137349"/>
            <a:ext cx="3012976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2118">
              <a:alpha val="10000"/>
            </a:srgbClr>
          </a:solidFill>
        </p:spPr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7EECBFDF-8B20-444F-8BB5-9A4F7F2AE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137349"/>
            <a:ext cx="1566664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340"/>
          </a:solidFill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85EE0466-22A9-40E7-9C85-471F06EEA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37374"/>
            <a:ext cx="3103365" cy="50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>
                <a:solidFill>
                  <a:srgbClr val="0D2118">
                    <a:alpha val="68000"/>
                  </a:srgbClr>
                </a:solidFill>
                <a:latin typeface="Arial"/>
                <a:ea typeface="Arial"/>
                <a:cs typeface="Arial"/>
              </a:rPr>
              <a:t>Costs more and may still not provide 40g protein.</a:t>
            </a:r>
            <a:endParaRPr sz="1275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47BC05C7-A0DA-40A9-B2C5-E7EC89692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1026" y="5250061"/>
            <a:ext cx="1885950" cy="482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4444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500" i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Expensive, protein unclear</a:t>
            </a:r>
            <a:endParaRPr sz="15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F2AB412E-74BC-4946-BEA2-C73CC2C96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188399"/>
            <a:ext cx="7699276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>
              <a:alpha val="14000"/>
            </a:srgbClr>
          </a:solidFill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B2868B56-D3A8-4254-A457-A3FB8BE41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2436"/>
            <a:ext cx="261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100" b="1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Cook it himself</a:t>
            </a:r>
            <a:endParaRPr sz="21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979E8221-8845-44E7-BF40-B375ED75F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6289874"/>
            <a:ext cx="3012976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2118">
              <a:alpha val="10000"/>
            </a:srgbClr>
          </a:solidFill>
        </p:spPr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978D1614-9BD4-417E-BD8D-FC41D1059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6289874"/>
            <a:ext cx="2651324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340"/>
          </a:solidFill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A06F8FD-313D-4E70-93DD-A27C7600F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6489899"/>
            <a:ext cx="3103365" cy="50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>
                <a:solidFill>
                  <a:srgbClr val="0D2118">
                    <a:alpha val="68000"/>
                  </a:srgbClr>
                </a:solidFill>
                <a:latin typeface="Arial"/>
                <a:ea typeface="Arial"/>
                <a:cs typeface="Arial"/>
              </a:rPr>
              <a:t>Can reach 40g, but takes daily time to plan, cook and clean.</a:t>
            </a:r>
            <a:endParaRPr sz="1275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FFB8395A-6278-4C6A-A290-F5574DBAA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1026" y="6402586"/>
            <a:ext cx="1885950" cy="482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500" i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Takes too much time</a:t>
            </a:r>
            <a:endParaRPr sz="15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2F0EF0B5-91D6-47F0-A045-EFE279524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624961"/>
            <a:ext cx="261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10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What he wants</a:t>
            </a:r>
            <a:endParaRPr sz="210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EA8C2759-A0D1-4F32-BE36-CDEAB05A4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7442399"/>
            <a:ext cx="3012976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2118">
              <a:alpha val="10000"/>
            </a:srgbClr>
          </a:solidFill>
        </p:spPr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C24458EB-06EE-4FD5-AEE8-B5F72BE80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7442399"/>
            <a:ext cx="3012976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542A"/>
          </a:solidFill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C4B87C62-6EDF-46A3-AC6D-FA3C5B175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7642424"/>
            <a:ext cx="3103365" cy="50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>
                <a:solidFill>
                  <a:srgbClr val="0D2118">
                    <a:alpha val="68000"/>
                  </a:srgbClr>
                </a:solidFill>
                <a:latin typeface="Arial"/>
                <a:ea typeface="Arial"/>
                <a:cs typeface="Arial"/>
              </a:rPr>
              <a:t>A reliable home-style lunch with 40g protein at a clear price.</a:t>
            </a:r>
            <a:endParaRPr sz="1275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94F41A40-2947-48D3-ACE7-794010082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1026" y="7555111"/>
            <a:ext cx="1885950" cy="482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5157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500" i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No simple option today</a:t>
            </a:r>
            <a:endParaRPr sz="1500"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2840B823-3384-489E-B2CB-1E6998273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063038"/>
            <a:ext cx="7699276" cy="1100138"/>
          </a:xfrm>
          <a:prstGeom xmlns:a="http://schemas.openxmlformats.org/drawingml/2006/main" prst="roundRect">
            <a:avLst>
              <a:gd name="adj" fmla="val 3463"/>
            </a:avLst>
          </a:prstGeom>
          <a:solidFill xmlns:a="http://schemas.openxmlformats.org/drawingml/2006/main">
            <a:srgbClr val="0D2118"/>
          </a:solidFill>
        </p:spPr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B27AB3D3-A827-44DD-BB27-0EC28065E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9291638"/>
            <a:ext cx="7396854" cy="6810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149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0536"/>
              </a:lnSpc>
              <a:buNone/>
            </a:pPr>
            <a:r>
              <a:rPr sz="1875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The opportunity is affordable daily meals from one kitchen, with protein customers can check.</a:t>
            </a:r>
            <a:endParaRPr sz="1875"/>
          </a:p>
        </p:txBody>
      </p:sp>
      <p:pic>
        <p:nvPicPr>
          <p:cNvPr id="6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f510b25d714c9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15400" y="0"/>
            <a:ext cx="6200775" cy="106965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6758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C8D13B0-7158-4117-BCCF-FCEAB2451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288"/>
            <a:ext cx="438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542A"/>
          </a:solidFill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BB9358E9-9F13-40BA-AF31-AC2932BAB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52450"/>
            <a:ext cx="1378992" cy="241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25" spc="247">
                <a:solidFill>
                  <a:srgbClr val="0D2118">
                    <a:alpha val="50000"/>
                  </a:srgbClr>
                </a:solidFill>
                <a:latin typeface="Arial"/>
                <a:ea typeface="Arial"/>
                <a:cs typeface="Arial"/>
              </a:rPr>
              <a:t>THE PRODUCT</a:t>
            </a:r>
            <a:endParaRPr sz="1125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44E68FA-3186-47D7-816F-6C220298A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69950"/>
            <a:ext cx="10525195" cy="64045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88936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90343"/>
              </a:lnSpc>
              <a:buNone/>
            </a:pPr>
            <a:r>
              <a:rPr sz="4650" b="1" spc="-93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Three meal choices. One 40g protein target.</a:t>
            </a:r>
            <a:endParaRPr sz="46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EE8DA5BB-D583-40E6-ADB0-74451D9DF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742454"/>
            <a:ext cx="3457575" cy="222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75">
                <a:solidFill>
                  <a:srgbClr val="0D2118">
                    <a:alpha val="40000"/>
                  </a:srgbClr>
                </a:solidFill>
                <a:latin typeface="Georgia"/>
                <a:ea typeface="Georgia"/>
                <a:cs typeface="Georgia"/>
              </a:rPr>
              <a:t>03 / 09</a:t>
            </a:r>
            <a:endParaRPr sz="1275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5EADCBB-0E99-4FF2-818F-F961311BF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0928" y="1002804"/>
            <a:ext cx="3237548" cy="50760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9721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27500"/>
              </a:lnSpc>
              <a:buNone/>
            </a:pPr>
            <a:r>
              <a:rPr sz="1275">
                <a:solidFill>
                  <a:srgbClr val="0D2118">
                    <a:alpha val="60000"/>
                  </a:srgbClr>
                </a:solidFill>
                <a:latin typeface="Arial"/>
                <a:ea typeface="Arial"/>
                <a:cs typeface="Arial"/>
              </a:rPr>
              <a:t>Choose any tier in a 20-meal weekday pack.</a:t>
            </a:r>
            <a:endParaRPr sz="1275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FF9D39F-3E67-4B28-AC1C-E361597FE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58057"/>
            <a:ext cx="4467225" cy="7527231"/>
          </a:xfrm>
          <a:prstGeom xmlns:a="http://schemas.openxmlformats.org/drawingml/2006/main" prst="roundRect">
            <a:avLst>
              <a:gd name="adj" fmla="val 1279"/>
            </a:avLst>
          </a:prstGeom>
          <a:solidFill xmlns:a="http://schemas.openxmlformats.org/drawingml/2006/main">
            <a:srgbClr val="1E5340"/>
          </a:solidFill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4FD911ED-08CD-4717-8E99-A1D9981E2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6449517"/>
            <a:ext cx="500658" cy="298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25" spc="171">
                <a:solidFill>
                  <a:srgbClr val="F1EEE3">
                    <a:alpha val="70000"/>
                  </a:srgbClr>
                </a:solidFill>
                <a:latin typeface="Arial"/>
                <a:ea typeface="Arial"/>
                <a:cs typeface="Arial"/>
              </a:rPr>
              <a:t>VEG</a:t>
            </a:r>
            <a:endParaRPr sz="1425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B8A10AC3-A910-4913-A28B-550E84DDC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6220873"/>
            <a:ext cx="142875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2648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87640"/>
              </a:lnSpc>
              <a:buNone/>
            </a:pPr>
            <a:r>
              <a:rPr sz="390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₹149</a:t>
            </a:r>
            <a:endParaRPr sz="39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BEEF5D2D-E854-4FEA-999C-DE4445E2C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6830517"/>
            <a:ext cx="4369118" cy="330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75">
                <a:solidFill>
                  <a:srgbClr val="F1EEE3"/>
                </a:solidFill>
                <a:latin typeface="Arial"/>
                <a:ea typeface="Arial"/>
                <a:cs typeface="Arial"/>
              </a:rPr>
              <a:t>Paneer + soya</a:t>
            </a:r>
            <a:endParaRPr sz="1575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49797A-1485-4375-BD02-8B11B039C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7236916"/>
            <a:ext cx="4369118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0954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645"/>
              </a:lnSpc>
              <a:buNone/>
            </a:pPr>
            <a:r>
              <a:rPr sz="1350">
                <a:solidFill>
                  <a:srgbClr val="F1EEE3">
                    <a:alpha val="70000"/>
                  </a:srgbClr>
                </a:solidFill>
                <a:latin typeface="Arial"/>
                <a:ea typeface="Arial"/>
                <a:cs typeface="Arial"/>
              </a:rPr>
              <a:t>Target: about 44–45g protein.</a:t>
            </a:r>
            <a:endParaRPr sz="135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E626EAF9-C658-4350-A494-03D9D1F2B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8605838"/>
            <a:ext cx="39719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20000"/>
            </a:srgbClr>
          </a:solidFill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8AE2DBF9-4A5D-4DED-80F8-3535137FA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8745538"/>
            <a:ext cx="4091083" cy="311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>
                <a:solidFill>
                  <a:srgbClr val="F1EEE3"/>
                </a:solidFill>
                <a:latin typeface="Arial"/>
                <a:ea typeface="Arial"/>
                <a:cs typeface="Arial"/>
              </a:rPr>
              <a:t>₹2,980 for 20 meals</a:t>
            </a:r>
            <a:endParaRPr sz="15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8433A7C3-AA5C-4CDD-BD45-E578F7CF6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4475" y="1758057"/>
            <a:ext cx="4467225" cy="7527231"/>
          </a:xfrm>
          <a:prstGeom xmlns:a="http://schemas.openxmlformats.org/drawingml/2006/main" prst="roundRect">
            <a:avLst>
              <a:gd name="adj" fmla="val 1279"/>
            </a:avLst>
          </a:prstGeom>
          <a:solidFill xmlns:a="http://schemas.openxmlformats.org/drawingml/2006/main">
            <a:srgbClr val="1E5340"/>
          </a:solidFill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B3881178-1970-4F19-87E3-DAB5E2D9D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6449473"/>
            <a:ext cx="1905000" cy="29841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25" spc="171">
                <a:solidFill>
                  <a:srgbClr val="F1EEE3">
                    <a:alpha val="70000"/>
                  </a:srgbClr>
                </a:solidFill>
                <a:latin typeface="Arial"/>
                <a:ea typeface="Arial"/>
                <a:cs typeface="Arial"/>
              </a:rPr>
              <a:t>EGGITARIAN</a:t>
            </a:r>
            <a:endParaRPr sz="1425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1CA21628-6A9D-446D-8372-B90D6A050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6220873"/>
            <a:ext cx="142875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2648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87640"/>
              </a:lnSpc>
              <a:buNone/>
            </a:pPr>
            <a:r>
              <a:rPr sz="390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₹169</a:t>
            </a:r>
            <a:endParaRPr sz="39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210F07D4-C38A-4028-B38A-F279AF160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6830517"/>
            <a:ext cx="4369118" cy="330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75">
                <a:solidFill>
                  <a:srgbClr val="F1EEE3"/>
                </a:solidFill>
                <a:latin typeface="Arial"/>
                <a:ea typeface="Arial"/>
                <a:cs typeface="Arial"/>
              </a:rPr>
              <a:t>Five eggs + dal</a:t>
            </a:r>
            <a:endParaRPr sz="1575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A7473150-8111-489B-8D52-2017DF1A4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7236916"/>
            <a:ext cx="4091083" cy="809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645"/>
              </a:lnSpc>
              <a:buNone/>
            </a:pPr>
            <a:r>
              <a:rPr sz="1350">
                <a:solidFill>
                  <a:srgbClr val="F1EEE3">
                    <a:alpha val="70000"/>
                  </a:srgbClr>
                </a:solidFill>
                <a:latin typeface="Arial"/>
                <a:ea typeface="Arial"/>
                <a:cs typeface="Arial"/>
              </a:rPr>
              <a:t>Target: about 48–49g protein. Eggs are the only non-veg ingredient.</a:t>
            </a:r>
            <a:endParaRPr sz="135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2267C719-C99E-4E57-9681-EF954A5B7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8605838"/>
            <a:ext cx="39719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20000"/>
            </a:srgbClr>
          </a:solidFill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B0C7129A-D178-4A54-9764-B051E1FA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8745538"/>
            <a:ext cx="4091083" cy="311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>
                <a:solidFill>
                  <a:srgbClr val="F1EEE3"/>
                </a:solidFill>
                <a:latin typeface="Arial"/>
                <a:ea typeface="Arial"/>
                <a:cs typeface="Arial"/>
              </a:rPr>
              <a:t>₹3,380 for 20 meals</a:t>
            </a:r>
            <a:endParaRPr sz="150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41B1EC84-5F03-41F0-9CFA-35E22CF2D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1758057"/>
            <a:ext cx="4467225" cy="7527231"/>
          </a:xfrm>
          <a:prstGeom xmlns:a="http://schemas.openxmlformats.org/drawingml/2006/main" prst="roundRect">
            <a:avLst>
              <a:gd name="adj" fmla="val 1279"/>
            </a:avLst>
          </a:prstGeom>
          <a:solidFill xmlns:a="http://schemas.openxmlformats.org/drawingml/2006/main">
            <a:srgbClr val="0D2118"/>
          </a:solidFill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D40A8EE0-2A7F-421F-AFDC-D4043B3FD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6449473"/>
            <a:ext cx="1428750" cy="29841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25" spc="171">
                <a:solidFill>
                  <a:srgbClr val="F1EEE3">
                    <a:alpha val="70000"/>
                  </a:srgbClr>
                </a:solidFill>
                <a:latin typeface="Arial"/>
                <a:ea typeface="Arial"/>
                <a:cs typeface="Arial"/>
              </a:rPr>
              <a:t>CHICKEN</a:t>
            </a:r>
            <a:endParaRPr sz="1425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93641CF0-B5FA-46A4-BCE5-F20EE3EC1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77800" y="6220873"/>
            <a:ext cx="142875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2648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87640"/>
              </a:lnSpc>
              <a:buNone/>
            </a:pPr>
            <a:r>
              <a:rPr sz="390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₹199</a:t>
            </a:r>
            <a:endParaRPr sz="39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BE394277-9078-4E24-BB2E-8FC009BF8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6830517"/>
            <a:ext cx="4369118" cy="330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75">
                <a:solidFill>
                  <a:srgbClr val="F1EEE3"/>
                </a:solidFill>
                <a:latin typeface="Arial"/>
                <a:ea typeface="Arial"/>
                <a:cs typeface="Arial"/>
              </a:rPr>
              <a:t>Chicken breast + dal</a:t>
            </a:r>
            <a:endParaRPr sz="1575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F120EEFF-85E3-4838-B6FE-4C1310FC9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7236916"/>
            <a:ext cx="4369118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0954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645"/>
              </a:lnSpc>
              <a:buNone/>
            </a:pPr>
            <a:r>
              <a:rPr sz="1350">
                <a:solidFill>
                  <a:srgbClr val="F1EEE3">
                    <a:alpha val="70000"/>
                  </a:srgbClr>
                </a:solidFill>
                <a:latin typeface="Arial"/>
                <a:ea typeface="Arial"/>
                <a:cs typeface="Arial"/>
              </a:rPr>
              <a:t>Target: about 41–42g protein.</a:t>
            </a:r>
            <a:endParaRPr sz="135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0E8DD556-CD53-4465-8AD3-A04116DB0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8605838"/>
            <a:ext cx="39719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20000"/>
            </a:srgbClr>
          </a:solidFill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41EB15FC-9BB9-41DE-A68A-509322D44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8745538"/>
            <a:ext cx="4091083" cy="311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>
                <a:solidFill>
                  <a:srgbClr val="F1EEE3"/>
                </a:solidFill>
                <a:latin typeface="Arial"/>
                <a:ea typeface="Arial"/>
                <a:cs typeface="Arial"/>
              </a:rPr>
              <a:t>₹3,980 for 20 meals</a:t>
            </a:r>
            <a:endParaRPr sz="1500"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5F117943-FBEE-42C6-8A3E-13FA7C316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571038"/>
            <a:ext cx="138207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>
              <a:alpha val="16000"/>
            </a:srgbClr>
          </a:solidFill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E485BC87-AC9C-4237-BE39-38FB119F3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67888"/>
            <a:ext cx="892563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188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95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Customers choose the protein source. We keep the same quality standard.</a:t>
            </a:r>
            <a:endParaRPr sz="195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332D0D69-3636-4B51-A169-7B2EED7D9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7960" y="9844088"/>
            <a:ext cx="4120515" cy="4524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3345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25481"/>
              </a:lnSpc>
              <a:buNone/>
            </a:pPr>
            <a:r>
              <a:rPr sz="1125">
                <a:solidFill>
                  <a:srgbClr val="0D2118">
                    <a:alpha val="55000"/>
                  </a:srgbClr>
                </a:solidFill>
                <a:latin typeface="Arial"/>
                <a:ea typeface="Arial"/>
                <a:cs typeface="Arial"/>
              </a:rPr>
              <a:t>Protein will be tested in finished meals before launch. Current values are pilot estimates.</a:t>
            </a:r>
            <a:endParaRPr sz="1125"/>
          </a:p>
        </p:txBody>
      </p:sp>
      <p:pic>
        <p:nvPicPr>
          <p:cNvPr id="6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25d175bf5348e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" y="1758029"/>
            <a:ext cx="4467225" cy="4467225"/>
          </a:xfrm>
          <a:prstGeom xmlns:a="http://schemas.openxmlformats.org/drawingml/2006/main" prst="rect">
            <a:avLst/>
          </a:prstGeom>
        </p:spPr>
      </p:pic>
      <p:pic>
        <p:nvPicPr>
          <p:cNvPr id="6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b65ef5a103425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24475" y="1758029"/>
            <a:ext cx="4467225" cy="4467225"/>
          </a:xfrm>
          <a:prstGeom xmlns:a="http://schemas.openxmlformats.org/drawingml/2006/main" prst="rect">
            <a:avLst/>
          </a:prstGeom>
        </p:spPr>
      </p:pic>
      <p:pic>
        <p:nvPicPr>
          <p:cNvPr id="6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68e4eef993475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1758029"/>
            <a:ext cx="4467225" cy="44672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802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D21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6266499-D646-48E9-87A5-5AF5ADE91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116175" cy="10696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2000"/>
            </a:srgbClr>
          </a:solidFill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2A575CC1-B6E8-4C93-A5D4-715FD5D45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288"/>
            <a:ext cx="438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542A"/>
          </a:solidFill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A2892BB-7E68-40D7-99C7-8D076EFB5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52450"/>
            <a:ext cx="1786850" cy="241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25" spc="247">
                <a:solidFill>
                  <a:srgbClr val="F1EEE3">
                    <a:alpha val="50000"/>
                  </a:srgbClr>
                </a:solidFill>
                <a:latin typeface="Arial"/>
                <a:ea typeface="Arial"/>
                <a:cs typeface="Arial"/>
              </a:rPr>
              <a:t>UNIT ECONOMICS</a:t>
            </a:r>
            <a:endParaRPr sz="1125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91D0C56-8816-46C7-868C-A942817EB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69950"/>
            <a:ext cx="11163449" cy="6210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3289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89126"/>
              </a:lnSpc>
              <a:buNone/>
            </a:pPr>
            <a:r>
              <a:rPr sz="4500" b="1" spc="-90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Every meal leaves cash to cover fixed costs.</a:t>
            </a:r>
            <a:endParaRPr sz="45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898FEFDB-17CA-4417-BFE5-78848AC3F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32496" y="1268710"/>
            <a:ext cx="612180" cy="222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>
                <a:solidFill>
                  <a:srgbClr val="F1EEE3">
                    <a:alpha val="40000"/>
                  </a:srgbClr>
                </a:solidFill>
                <a:latin typeface="Georgia"/>
                <a:ea typeface="Georgia"/>
                <a:cs typeface="Georgia"/>
              </a:rPr>
              <a:t>04 / 09</a:t>
            </a:r>
            <a:endParaRPr sz="1275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D96B5A56-711C-4786-9310-2C4B3D75D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35435"/>
            <a:ext cx="152400" cy="1524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8CB39F"/>
          </a:solidFill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9224E72-49A7-4F1C-A1F7-B9998A7B8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1700510"/>
            <a:ext cx="890984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1EEE3">
                    <a:alpha val="66000"/>
                  </a:srgbClr>
                </a:solidFill>
                <a:latin typeface="Arial"/>
                <a:ea typeface="Arial"/>
                <a:cs typeface="Arial"/>
              </a:rPr>
              <a:t>Raw material</a:t>
            </a:r>
            <a:endParaRPr sz="120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6026FC27-132D-47E1-AEBB-191A4D00A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8259" y="1735435"/>
            <a:ext cx="152400" cy="1524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5A8B74"/>
          </a:solidFill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ACA648BF-AED1-4A26-914E-1C730D379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6384" y="1700510"/>
            <a:ext cx="1000125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1EEE3">
                    <a:alpha val="66000"/>
                  </a:srgbClr>
                </a:solidFill>
                <a:latin typeface="Arial"/>
                <a:ea typeface="Arial"/>
                <a:cs typeface="Arial"/>
              </a:rPr>
              <a:t>Packaging ₹11</a:t>
            </a:r>
            <a:endParaRPr sz="120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F6AC92AC-93A0-45F4-B246-F5B63C8C1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960" y="1735435"/>
            <a:ext cx="152400" cy="1524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3A6B55"/>
          </a:solidFill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B96E7B54-6FBA-4BED-A858-5F9605B7E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6085" y="1700510"/>
            <a:ext cx="1355626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1EEE3">
                    <a:alpha val="66000"/>
                  </a:srgbClr>
                </a:solidFill>
                <a:latin typeface="Arial"/>
                <a:ea typeface="Arial"/>
                <a:cs typeface="Arial"/>
              </a:rPr>
              <a:t>Self-delivery fuel ₹4</a:t>
            </a:r>
            <a:endParaRPr sz="12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84B02C7B-0BE6-4618-BCC7-30B40AA8E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3161" y="1735435"/>
            <a:ext cx="152400" cy="1524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26503E"/>
          </a:solidFill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AF17DD44-3223-46A4-8E3B-7E466467B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1286" y="1700510"/>
            <a:ext cx="1297781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1EEE3">
                    <a:alpha val="66000"/>
                  </a:srgbClr>
                </a:solidFill>
                <a:latin typeface="Arial"/>
                <a:ea typeface="Arial"/>
                <a:cs typeface="Arial"/>
              </a:rPr>
              <a:t>5% spoilage buffer</a:t>
            </a:r>
            <a:endParaRPr sz="12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3655CE32-8448-49DF-9DD5-7C124138E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0517" y="1735435"/>
            <a:ext cx="152400" cy="1524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E2542A"/>
          </a:solidFill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19D19AC1-8708-4F13-A326-381754F3F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8642" y="1700510"/>
            <a:ext cx="2071886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1EEE3">
                    <a:alpha val="66000"/>
                  </a:srgbClr>
                </a:solidFill>
                <a:latin typeface="Arial"/>
                <a:ea typeface="Arial"/>
                <a:cs typeface="Arial"/>
              </a:rPr>
              <a:t>Cash left after variable costs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80CBB1CA-6DCF-400F-A33B-5CA206129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34768"/>
            <a:ext cx="2409825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250" b="1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Veg ₹149</a:t>
            </a:r>
            <a:endParaRPr sz="22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FA84329B-6FB0-4D30-A7F7-A4721FC0A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87193"/>
            <a:ext cx="2409825" cy="241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25">
                <a:solidFill>
                  <a:srgbClr val="F1EEE3">
                    <a:alpha val="55000"/>
                  </a:srgbClr>
                </a:solidFill>
                <a:latin typeface="Arial"/>
                <a:ea typeface="Arial"/>
                <a:cs typeface="Arial"/>
              </a:rPr>
              <a:t>50g dry soya + 60g paneer</a:t>
            </a:r>
            <a:endParaRPr sz="1125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4798D07F-A8CC-44CD-81B8-3E90BDB73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187130"/>
            <a:ext cx="1975148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B39F"/>
          </a:solidFill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7DDE8E30-8D3E-46F2-9509-DCCBF8992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4187130"/>
            <a:ext cx="2051348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>
                <a:solidFill>
                  <a:srgbClr val="0D2118"/>
                </a:solidFill>
                <a:latin typeface="Arial"/>
                <a:ea typeface="Arial"/>
                <a:cs typeface="Arial"/>
              </a:rPr>
              <a:t>₹50</a:t>
            </a:r>
            <a:endParaRPr sz="120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4430170B-5174-41C4-A260-C156DFE43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3148" y="4187130"/>
            <a:ext cx="434479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A8B74"/>
          </a:solidFill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96B3D22B-8D37-45E0-B973-16332B546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5048" y="4187130"/>
            <a:ext cx="510679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>
                <a:solidFill>
                  <a:srgbClr val="F1EEE3"/>
                </a:solidFill>
                <a:latin typeface="Arial"/>
                <a:ea typeface="Arial"/>
                <a:cs typeface="Arial"/>
              </a:rPr>
              <a:t>₹11</a:t>
            </a:r>
            <a:endParaRPr sz="120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65753496-5A52-43DF-B998-BD9BF4A5A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627" y="4187130"/>
            <a:ext cx="157956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6B55"/>
          </a:solidFill>
        </p:spPr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813DAA92-4B5A-4914-964A-1E5165624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5583" y="4187130"/>
            <a:ext cx="98723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03E"/>
          </a:solidFill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DBFCF262-8811-41EB-8439-08C2E1B3C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4306" y="4187130"/>
            <a:ext cx="3219351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542A"/>
          </a:solidFill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B3077F6C-842B-4387-AEF6-10706B9DA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6016" y="4187130"/>
            <a:ext cx="3315931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1EEE3"/>
                </a:solidFill>
                <a:latin typeface="Arial"/>
                <a:ea typeface="Arial"/>
                <a:cs typeface="Arial"/>
              </a:rPr>
              <a:t>₹81.5</a:t>
            </a:r>
            <a:endParaRPr sz="12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DE5E0327-17B8-4B7B-B256-3D2F3EFFE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5780"/>
            <a:ext cx="1359783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1EEE3">
                    <a:alpha val="60000"/>
                  </a:srgbClr>
                </a:solidFill>
                <a:latin typeface="Arial"/>
                <a:ea typeface="Arial"/>
                <a:cs typeface="Arial"/>
              </a:rPr>
              <a:t>Variable cost ₹67.5</a:t>
            </a:r>
            <a:endParaRPr sz="12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03561485-AF0E-4153-9BF9-0F9B82ECC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3716" y="4815780"/>
            <a:ext cx="990203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E2542A"/>
                </a:solidFill>
                <a:latin typeface="Arial"/>
                <a:ea typeface="Arial"/>
                <a:cs typeface="Arial"/>
              </a:rPr>
              <a:t>Margin 54.7%</a:t>
            </a:r>
            <a:endParaRPr sz="12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080F66C8-14CA-46D8-8164-752C325B7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09518"/>
            <a:ext cx="2409825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250" b="1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Eggitarian ₹169</a:t>
            </a:r>
            <a:endParaRPr sz="225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47952382-9BC7-432D-8CA7-F826C75AE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61943"/>
            <a:ext cx="2409825" cy="241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25">
                <a:solidFill>
                  <a:srgbClr val="F1EEE3">
                    <a:alpha val="55000"/>
                  </a:srgbClr>
                </a:solidFill>
                <a:latin typeface="Arial"/>
                <a:ea typeface="Arial"/>
                <a:cs typeface="Arial"/>
              </a:rPr>
              <a:t>5 eggs + 40g dry dal</a:t>
            </a:r>
            <a:endParaRPr sz="1125"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6F8F1BF3-1EA2-4226-9C30-BF987BCF2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361881"/>
            <a:ext cx="2210693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B39F"/>
          </a:solidFill>
        </p:spPr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2CE6114D-D8FD-4F03-A16B-ED5BE57BB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5361881"/>
            <a:ext cx="2286893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>
                <a:solidFill>
                  <a:srgbClr val="0D2118"/>
                </a:solidFill>
                <a:latin typeface="Arial"/>
                <a:ea typeface="Arial"/>
                <a:cs typeface="Arial"/>
              </a:rPr>
              <a:t>₹56</a:t>
            </a:r>
            <a:endParaRPr sz="120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D8ED9410-3980-48B3-B4BB-3034972A3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8693" y="5361881"/>
            <a:ext cx="43428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A8B74"/>
          </a:solidFill>
        </p:spPr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11FD2C99-1D56-466F-8EDC-CC80ECECE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0593" y="5361881"/>
            <a:ext cx="51048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>
                <a:solidFill>
                  <a:srgbClr val="F1EEE3"/>
                </a:solidFill>
                <a:latin typeface="Arial"/>
                <a:ea typeface="Arial"/>
                <a:cs typeface="Arial"/>
              </a:rPr>
              <a:t>₹11</a:t>
            </a:r>
            <a:endParaRPr sz="1200"/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F208BDE1-EE96-43BD-8412-28EA5C891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2973" y="5361881"/>
            <a:ext cx="157857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6B55"/>
          </a:solidFill>
        </p:spPr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DC327438-D1CA-4E6D-B505-3E0932176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0831" y="5361881"/>
            <a:ext cx="11053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03E"/>
          </a:solidFill>
        </p:spPr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ABB06E32-1F3E-407F-BAA3-613A203CF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1361" y="5361881"/>
            <a:ext cx="3758109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542A"/>
          </a:solidFill>
        </p:spPr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81A94344-5E3D-48A1-BBFE-80C69CED5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4989" y="5361881"/>
            <a:ext cx="3870852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1EEE3"/>
                </a:solidFill>
                <a:latin typeface="Arial"/>
                <a:ea typeface="Arial"/>
                <a:cs typeface="Arial"/>
              </a:rPr>
              <a:t>₹95.2</a:t>
            </a:r>
            <a:endParaRPr sz="1200"/>
          </a:p>
        </p:txBody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A25A43B9-8509-40A4-9542-5B092FF4D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990531"/>
            <a:ext cx="1366004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1EEE3">
                    <a:alpha val="60000"/>
                  </a:srgbClr>
                </a:solidFill>
                <a:latin typeface="Arial"/>
                <a:ea typeface="Arial"/>
                <a:cs typeface="Arial"/>
              </a:rPr>
              <a:t>Variable cost ₹73.8</a:t>
            </a:r>
            <a:endParaRPr sz="1200"/>
          </a:p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58E8B2B6-3CF6-4BD9-A7BF-6771A4DB5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9372" y="5990531"/>
            <a:ext cx="992287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E2542A"/>
                </a:solidFill>
                <a:latin typeface="Arial"/>
                <a:ea typeface="Arial"/>
                <a:cs typeface="Arial"/>
              </a:rPr>
              <a:t>Margin 56.3%</a:t>
            </a:r>
            <a:endParaRPr sz="1200"/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6CFDB94D-11FE-4E54-A911-EBBF6A94E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684268"/>
            <a:ext cx="2409825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250" b="1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Chicken ₹199</a:t>
            </a:r>
            <a:endParaRPr sz="225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094239F9-495E-4C55-B4DF-624E26B2E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36693"/>
            <a:ext cx="2409825" cy="241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25">
                <a:solidFill>
                  <a:srgbClr val="F1EEE3">
                    <a:alpha val="55000"/>
                  </a:srgbClr>
                </a:solidFill>
                <a:latin typeface="Arial"/>
                <a:ea typeface="Arial"/>
                <a:cs typeface="Arial"/>
              </a:rPr>
              <a:t>~120g raw chicken + 40g dry dal</a:t>
            </a:r>
            <a:endParaRPr sz="1125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057F45F2-2108-4248-99AA-F8BD9E6DA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6536631"/>
            <a:ext cx="2606278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B39F"/>
          </a:solidFill>
        </p:spPr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EA857FC5-19A0-4E6D-A7B7-EEA55DBC2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8906" y="6536631"/>
            <a:ext cx="2684466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>
                <a:solidFill>
                  <a:srgbClr val="0D2118"/>
                </a:solidFill>
                <a:latin typeface="Arial"/>
                <a:ea typeface="Arial"/>
                <a:cs typeface="Arial"/>
              </a:rPr>
              <a:t>₹66</a:t>
            </a:r>
            <a:endParaRPr sz="120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1F89DAB1-90EF-4E81-9BBD-D06F94DE6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4278" y="6536631"/>
            <a:ext cx="43438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A8B74"/>
          </a:solidFill>
        </p:spPr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74D6253A-127D-4A13-987A-2E6A4B761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6178" y="6536631"/>
            <a:ext cx="51058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>
                <a:solidFill>
                  <a:srgbClr val="F1EEE3"/>
                </a:solidFill>
                <a:latin typeface="Arial"/>
                <a:ea typeface="Arial"/>
                <a:cs typeface="Arial"/>
              </a:rPr>
              <a:t>₹11</a:t>
            </a:r>
            <a:endParaRPr sz="120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4C0A9BE4-FF82-474B-B050-80105DAD5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8658" y="6536631"/>
            <a:ext cx="157956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6B55"/>
          </a:solidFill>
        </p:spPr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560EA82E-2FB4-405C-A527-69541F2B3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6614" y="6536631"/>
            <a:ext cx="130274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03E"/>
          </a:solidFill>
        </p:spPr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41C1B3B5-43E6-4A57-919E-A954226EE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6889" y="6536631"/>
            <a:ext cx="4529237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542A"/>
          </a:solidFill>
        </p:spPr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C586DCA7-4700-4150-AC9C-E1384744E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8950" y="6536631"/>
            <a:ext cx="4665114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1EEE3"/>
                </a:solidFill>
                <a:latin typeface="Arial"/>
                <a:ea typeface="Arial"/>
                <a:cs typeface="Arial"/>
              </a:rPr>
              <a:t>₹114.7</a:t>
            </a:r>
            <a:endParaRPr sz="1200"/>
          </a:p>
        </p:txBody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600FABE6-92A9-4D9B-832C-8E4C2CB59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7165281"/>
            <a:ext cx="1378228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1EEE3">
                    <a:alpha val="60000"/>
                  </a:srgbClr>
                </a:solidFill>
                <a:latin typeface="Arial"/>
                <a:ea typeface="Arial"/>
                <a:cs typeface="Arial"/>
              </a:rPr>
              <a:t>Variable cost ₹84.3</a:t>
            </a:r>
            <a:endParaRPr sz="1200"/>
          </a:p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82A6CD7F-661E-4E06-B454-004593FB9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0485" y="7165281"/>
            <a:ext cx="973931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E2542A"/>
                </a:solidFill>
                <a:latin typeface="Arial"/>
                <a:ea typeface="Arial"/>
                <a:cs typeface="Arial"/>
              </a:rPr>
              <a:t>Margin 57.6%</a:t>
            </a:r>
            <a:endParaRPr sz="1200"/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9537A1FC-BE50-4305-AA89-568922DF4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9975" y="2170410"/>
            <a:ext cx="3238500" cy="2275979"/>
          </a:xfrm>
          <a:prstGeom xmlns:a="http://schemas.openxmlformats.org/drawingml/2006/main" prst="roundRect">
            <a:avLst>
              <a:gd name="adj" fmla="val 2511"/>
            </a:avLst>
          </a:prstGeom>
          <a:solidFill xmlns:a="http://schemas.openxmlformats.org/drawingml/2006/main">
            <a:srgbClr val="1E5340"/>
          </a:solidFill>
        </p:spPr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60CE143C-98CF-4FB4-880C-2AEB30302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2437110"/>
            <a:ext cx="3017520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 spc="127">
                <a:solidFill>
                  <a:srgbClr val="F1EEE3">
                    <a:alpha val="65000"/>
                  </a:srgbClr>
                </a:solidFill>
                <a:latin typeface="Arial"/>
                <a:ea typeface="Arial"/>
                <a:cs typeface="Arial"/>
              </a:rPr>
              <a:t>AVERAGE ACROSS ALL THREE</a:t>
            </a:r>
            <a:endParaRPr sz="1275"/>
          </a:p>
        </p:txBody>
      </p:sp>
      <p:sp>
        <p:nvSpPr>
          <p:cNvPr id="55" name="Text 53">
            <a:extLst xmlns:a="http://schemas.openxmlformats.org/drawingml/2006/main">
              <a:ext uri="{FF2B5EF4-FFF2-40B4-BE49-F238E27FC236}">
                <a16:creationId xmlns:a16="http://schemas.microsoft.com/office/drawing/2014/main" id="{A0FEE35C-9085-4630-B706-C88DB9961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2767310"/>
            <a:ext cx="3017520" cy="609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87379"/>
              </a:lnSpc>
              <a:buNone/>
            </a:pPr>
            <a:r>
              <a:rPr sz="450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₹97.13</a:t>
            </a:r>
            <a:endParaRPr sz="4500"/>
          </a:p>
        </p:txBody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6045E42A-50DB-4D72-A318-52772F7B3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3434060"/>
            <a:ext cx="2825496" cy="78372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4027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6290"/>
              </a:lnSpc>
              <a:buNone/>
            </a:pPr>
            <a:r>
              <a:rPr sz="1350">
                <a:solidFill>
                  <a:srgbClr val="F1EEE3">
                    <a:alpha val="75000"/>
                  </a:srgbClr>
                </a:solidFill>
                <a:latin typeface="Arial"/>
                <a:ea typeface="Arial"/>
                <a:cs typeface="Arial"/>
              </a:rPr>
              <a:t>cash left per meal after variable costs, on an average price of ₹172.33 (56.4%).</a:t>
            </a:r>
            <a:endParaRPr sz="1350"/>
          </a:p>
        </p:txBody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55440524-79B5-4751-9806-F544DCDB1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9975" y="4617839"/>
            <a:ext cx="3238500" cy="4786511"/>
          </a:xfrm>
          <a:prstGeom xmlns:a="http://schemas.openxmlformats.org/drawingml/2006/main" prst="roundRect">
            <a:avLst>
              <a:gd name="adj" fmla="val 1765"/>
            </a:avLst>
          </a:prstGeom>
          <a:solidFill xmlns:a="http://schemas.openxmlformats.org/drawingml/2006/main">
            <a:srgbClr val="1E5340"/>
          </a:solidFill>
        </p:spPr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96656933-BDAE-4170-8016-D055A6E25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6184305"/>
            <a:ext cx="2825496" cy="9295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3549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14146"/>
              </a:lnSpc>
              <a:buNone/>
            </a:pPr>
            <a:r>
              <a:rPr sz="1800" b="1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Raw material is about one-third of every meal price.</a:t>
            </a:r>
            <a:endParaRPr sz="1800"/>
          </a:p>
        </p:txBody>
      </p:sp>
      <p:sp>
        <p:nvSpPr>
          <p:cNvPr id="59" name="Text 57">
            <a:extLst xmlns:a="http://schemas.openxmlformats.org/drawingml/2006/main">
              <a:ext uri="{FF2B5EF4-FFF2-40B4-BE49-F238E27FC236}">
                <a16:creationId xmlns:a16="http://schemas.microsoft.com/office/drawing/2014/main" id="{47D01974-F61A-4216-A1CA-03105F8EC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7151986"/>
            <a:ext cx="2825496" cy="723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5422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8571"/>
              </a:lnSpc>
              <a:buNone/>
            </a:pPr>
            <a:r>
              <a:rPr sz="1200">
                <a:solidFill>
                  <a:srgbClr val="F1EEE3">
                    <a:alpha val="70000"/>
                  </a:srgbClr>
                </a:solidFill>
                <a:latin typeface="Arial"/>
                <a:ea typeface="Arial"/>
                <a:cs typeface="Arial"/>
              </a:rPr>
              <a:t>33.6% · 33.1% · 33.2% — a useful planning range. Real profit still depends on fixed costs and wages.</a:t>
            </a:r>
            <a:endParaRPr sz="1200"/>
          </a:p>
        </p:txBody>
      </p:sp>
      <p:sp>
        <p:nvSpPr>
          <p:cNvPr id="60" name="Shape 58">
            <a:extLst xmlns:a="http://schemas.openxmlformats.org/drawingml/2006/main">
              <a:ext uri="{FF2B5EF4-FFF2-40B4-BE49-F238E27FC236}">
                <a16:creationId xmlns:a16="http://schemas.microsoft.com/office/drawing/2014/main" id="{FAEFCB41-6722-441D-9181-F9A7968CE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652000"/>
            <a:ext cx="138207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16000"/>
            </a:srgbClr>
          </a:solidFill>
        </p:spPr>
      </p:sp>
      <p:sp>
        <p:nvSpPr>
          <p:cNvPr id="61" name="Text 59">
            <a:extLst xmlns:a="http://schemas.openxmlformats.org/drawingml/2006/main">
              <a:ext uri="{FF2B5EF4-FFF2-40B4-BE49-F238E27FC236}">
                <a16:creationId xmlns:a16="http://schemas.microsoft.com/office/drawing/2014/main" id="{C4F253B8-D413-4B6C-B230-01CCD3291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829800"/>
            <a:ext cx="14235398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6983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9808"/>
              </a:lnSpc>
              <a:buNone/>
            </a:pPr>
            <a:r>
              <a:rPr sz="1125">
                <a:solidFill>
                  <a:srgbClr val="F1EEE3">
                    <a:alpha val="55000"/>
                  </a:srgbClr>
                </a:solidFill>
                <a:latin typeface="Arial"/>
                <a:ea typeface="Arial"/>
                <a:cs typeface="Arial"/>
              </a:rPr>
              <a:t>These numbers do not include founder cooking or delivery pay. Ingredient prices, recipes and protein content need real quotes and finished-meal tests. Chicken assumes about ₹400/kg. GST treatment must be confirmed with a CA.</a:t>
            </a:r>
            <a:endParaRPr sz="1125"/>
          </a:p>
        </p:txBody>
      </p:sp>
    </p:spTree>
    <p:extLst>
      <p:ext uri="{BB962C8B-B14F-4D97-AF65-F5344CB8AC3E}">
        <p14:creationId xmlns:p14="http://schemas.microsoft.com/office/powerpoint/2010/main" val="18183361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1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16BFFC88-3AB7-4541-8491-912D3F9A9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1161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/>
          </a:solidFill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FE59C42B-CECC-406F-BA29-A675436B0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116175" cy="6858000"/>
          </a:xfrm>
          <a:prstGeom xmlns:a="http://schemas.openxmlformats.org/drawingml/2006/main" prst="rect">
            <a:avLst/>
          </a:prstGeom>
          <a:gradFill xmlns:a="http://schemas.openxmlformats.org/drawingml/2006/main" rotWithShape="1">
            <a:gsLst>
              <a:gs pos="0">
                <a:srgbClr val="0D2118">
                  <a:alpha val="90000"/>
                </a:srgbClr>
              </a:gs>
              <a:gs pos="42000">
                <a:srgbClr val="0D2118">
                  <a:alpha val="72000"/>
                </a:srgbClr>
              </a:gs>
              <a:gs pos="78000">
                <a:srgbClr val="0D2118">
                  <a:alpha val="0"/>
                </a:srgbClr>
              </a:gs>
            </a:gsLst>
            <a:lin ang="0" scaled="0"/>
          </a:gradFill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D08E1003-FB41-496C-8FB6-E82C24FAC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2138"/>
            <a:ext cx="438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542A"/>
          </a:solidFill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71B242A-0020-4BFA-9A8E-F0635AC49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95300"/>
            <a:ext cx="2162621" cy="241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927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25" spc="247">
                <a:solidFill>
                  <a:srgbClr val="F1EEE3">
                    <a:alpha val="60000"/>
                  </a:srgbClr>
                </a:solidFill>
                <a:latin typeface="Arial"/>
                <a:ea typeface="Arial"/>
                <a:cs typeface="Arial"/>
              </a:rPr>
              <a:t>HOW WE BUILD TRUST</a:t>
            </a:r>
            <a:endParaRPr sz="1125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A26DFB0-A60E-4690-ABC1-2669A6A22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31850"/>
            <a:ext cx="8674747" cy="116502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3753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89636"/>
              </a:lnSpc>
              <a:buNone/>
            </a:pPr>
            <a:r>
              <a:rPr sz="4350" b="1" spc="-87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We control the kitchen, so we control quality.</a:t>
            </a:r>
            <a:endParaRPr sz="43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905A9AE5-D0A7-4C54-839B-D18DDA313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92127"/>
            <a:ext cx="9264293" cy="311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>
                <a:solidFill>
                  <a:srgbClr val="F1EEE3">
                    <a:alpha val="72000"/>
                  </a:srgbClr>
                </a:solidFill>
                <a:latin typeface="Arial"/>
                <a:ea typeface="Arial"/>
                <a:cs typeface="Arial"/>
              </a:rPr>
              <a:t>One rented kitchen. Three separate meal lines. One clear protein target.</a:t>
            </a:r>
            <a:endParaRPr sz="15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201B8EB-8C17-4DE5-A802-1650F839B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05149" y="438150"/>
            <a:ext cx="606227" cy="222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>
                <a:solidFill>
                  <a:srgbClr val="F1EEE3">
                    <a:alpha val="50000"/>
                  </a:srgbClr>
                </a:solidFill>
                <a:latin typeface="Georgia"/>
                <a:ea typeface="Georgia"/>
                <a:cs typeface="Georgia"/>
              </a:rPr>
              <a:t>05 / 09</a:t>
            </a:r>
            <a:endParaRPr sz="1275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4F324B9B-D3BC-4176-9CB2-B8BF062D3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858000"/>
            <a:ext cx="15116175" cy="383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>
              <a:alpha val="2000"/>
            </a:srgbClr>
          </a:solidFill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B15A2B5B-3914-4AA5-92B1-CCA3D0C07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77100"/>
            <a:ext cx="104775" cy="1047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542A"/>
          </a:solidFill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2917F314-C1A8-49F4-B3D9-00C73D8CD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7324725"/>
            <a:ext cx="229741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>
              <a:alpha val="20000"/>
            </a:srgbClr>
          </a:solidFill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528613E-0FE9-4285-BFC1-4836A214D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96175"/>
            <a:ext cx="2768134" cy="298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Approved suppliers</a:t>
            </a:r>
            <a:endParaRPr sz="18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2010E949-CC51-4D74-BE3D-5FDFD55CF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70825"/>
            <a:ext cx="2768134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95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₹50 / ₹56 / ₹66</a:t>
            </a:r>
            <a:endParaRPr sz="195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184F042A-7014-4E99-B456-BD3880F5E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270875"/>
            <a:ext cx="2592685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4522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8571"/>
              </a:lnSpc>
              <a:buNone/>
            </a:pPr>
            <a:r>
              <a:rPr sz="1200">
                <a:solidFill>
                  <a:srgbClr val="0D2118">
                    <a:alpha val="66000"/>
                  </a:srgbClr>
                </a:solidFill>
                <a:latin typeface="Arial"/>
                <a:ea typeface="Arial"/>
                <a:cs typeface="Arial"/>
              </a:rPr>
              <a:t>Fixed ingredient targets, approved suppliers and batch records.</a:t>
            </a:r>
            <a:endParaRPr sz="12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4D95D047-D28C-43B1-8E52-C0EE6855C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1835" y="7277100"/>
            <a:ext cx="104775" cy="1047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5340"/>
          </a:solidFill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C3066A1B-AFA1-4063-9BC2-24E173298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0910" y="7324725"/>
            <a:ext cx="229741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>
              <a:alpha val="20000"/>
            </a:srgbClr>
          </a:solidFill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214DD3EA-BDB9-4B20-959F-5859B9A6B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1835" y="7496175"/>
            <a:ext cx="2768134" cy="298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Our kitchen slot</a:t>
            </a:r>
            <a:endParaRPr sz="18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305DF54B-467C-4637-85D4-10DAF250A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1835" y="7870825"/>
            <a:ext cx="2592685" cy="952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5872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8571"/>
              </a:lnSpc>
              <a:buNone/>
            </a:pPr>
            <a:r>
              <a:rPr sz="1200">
                <a:solidFill>
                  <a:srgbClr val="0D2118">
                    <a:alpha val="66000"/>
                  </a:srgbClr>
                </a:solidFill>
                <a:latin typeface="Arial"/>
                <a:ea typeface="Arial"/>
                <a:cs typeface="Arial"/>
              </a:rPr>
              <a:t>Founders cook during the pilot and control recipes, buying and prep. We publish our FSSAI number and kitchen address.</a:t>
            </a:r>
            <a:endParaRPr sz="12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F8F52F13-5202-4BDD-B553-8E5836A6F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971" y="7277100"/>
            <a:ext cx="104775" cy="1047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5340"/>
          </a:solidFill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0E4F0B58-55AB-47D8-B09A-295AAE21A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5046" y="7324725"/>
            <a:ext cx="229741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>
              <a:alpha val="20000"/>
            </a:srgbClr>
          </a:solidFill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D784E309-4671-4F3C-8D51-D0A7C59A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971" y="7496175"/>
            <a:ext cx="2768134" cy="298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027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Separate prep &amp; checks</a:t>
            </a:r>
            <a:endParaRPr sz="18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451340CC-EC20-44F3-8C24-250DE82E1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971" y="7870825"/>
            <a:ext cx="2592685" cy="1181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8571"/>
              </a:lnSpc>
              <a:buNone/>
            </a:pPr>
            <a:r>
              <a:rPr sz="1200">
                <a:solidFill>
                  <a:srgbClr val="0D2118">
                    <a:alpha val="66000"/>
                  </a:srgbClr>
                </a:solidFill>
                <a:latin typeface="Arial"/>
                <a:ea typeface="Arial"/>
                <a:cs typeface="Arial"/>
              </a:rPr>
              <a:t>Separate, colour-coded storage and utensils for veg, egg and chicken. We weigh protein, use recipe cards, record batches and show allergens.</a:t>
            </a:r>
            <a:endParaRPr sz="120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EF366404-6A79-4350-AC45-01C4F8DF6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105" y="7277100"/>
            <a:ext cx="104775" cy="1047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5340"/>
          </a:solidFill>
        </p:spPr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7DBEEEE6-277F-4B36-ADC9-A0022C162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9180" y="7324725"/>
            <a:ext cx="229741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>
              <a:alpha val="20000"/>
            </a:srgbClr>
          </a:solidFill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DF54A64A-537E-4433-A8BE-2FEFA90FB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105" y="7496175"/>
            <a:ext cx="2768134" cy="298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027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Pack &amp; deliver ourselves</a:t>
            </a:r>
            <a:endParaRPr sz="18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CFDB3876-625F-493C-82FF-C4FC2F473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105" y="7870825"/>
            <a:ext cx="2768134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95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₹11 + ₹4</a:t>
            </a:r>
            <a:endParaRPr sz="195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74AA29D9-929F-465A-9F75-6BA4EC45A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105" y="8270875"/>
            <a:ext cx="2592685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4522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8571"/>
              </a:lnSpc>
              <a:buNone/>
            </a:pPr>
            <a:r>
              <a:rPr sz="1200">
                <a:solidFill>
                  <a:srgbClr val="0D2118">
                    <a:alpha val="66000"/>
                  </a:srgbClr>
                </a:solidFill>
                <a:latin typeface="Arial"/>
                <a:ea typeface="Arial"/>
                <a:cs typeface="Arial"/>
              </a:rPr>
              <a:t>₹11 packaging + ₹4 fuel because the founders deliver.</a:t>
            </a:r>
            <a:endParaRPr sz="1200"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A7508E9A-E91A-49D2-B270-BF73145E1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4241" y="7277100"/>
            <a:ext cx="104775" cy="1047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542A"/>
          </a:solidFill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6643D0F6-0668-42C0-8486-BD23CA6C3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4241" y="7496175"/>
            <a:ext cx="3040549" cy="298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Customer</a:t>
            </a:r>
            <a:endParaRPr sz="18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71E1EC3D-380F-4676-8957-4D5644EA7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4241" y="7870825"/>
            <a:ext cx="3040549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95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₹149 / ₹169 / ₹199</a:t>
            </a:r>
            <a:endParaRPr sz="195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E8B50661-7DA5-4D59-AE3F-5F0FDCA16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4241" y="8270875"/>
            <a:ext cx="2847059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4522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8571"/>
              </a:lnSpc>
              <a:buNone/>
            </a:pPr>
            <a:r>
              <a:rPr sz="1200">
                <a:solidFill>
                  <a:srgbClr val="0D2118">
                    <a:alpha val="66000"/>
                  </a:srgbClr>
                </a:solidFill>
                <a:latin typeface="Arial"/>
                <a:ea typeface="Arial"/>
                <a:cs typeface="Arial"/>
              </a:rPr>
              <a:t>20-meal packs. We handle complaints, credits and remakes directly.</a:t>
            </a:r>
            <a:endParaRPr sz="1200"/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9F9D1FF3-8414-4CE8-8663-271A59F6D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261475"/>
            <a:ext cx="138207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>
              <a:alpha val="16000"/>
            </a:srgbClr>
          </a:solidFill>
        </p:spPr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2BA4D5E7-D2FD-4F08-BEE0-D6E11D35E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548813"/>
            <a:ext cx="9859804" cy="7524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2766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10294"/>
              </a:lnSpc>
              <a:buNone/>
            </a:pPr>
            <a:r>
              <a:rPr sz="2250" b="1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We rent the kitchen. We cook, weigh and deliver every meal. We own the result.</a:t>
            </a:r>
            <a:endParaRPr sz="225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783DB9B7-E85F-4C69-A108-08405F194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67975" y="9477375"/>
            <a:ext cx="4120515" cy="895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9808"/>
              </a:lnSpc>
              <a:buNone/>
            </a:pPr>
            <a:r>
              <a:rPr sz="1125">
                <a:solidFill>
                  <a:srgbClr val="0D2118">
                    <a:alpha val="55000"/>
                  </a:srgbClr>
                </a:solidFill>
                <a:latin typeface="Arial"/>
                <a:ea typeface="Arial"/>
                <a:cs typeface="Arial"/>
              </a:rPr>
              <a:t>This is not a pure-veg kitchen because it also handles eggs and chicken. Vegetarian ingredients and utensils stay separate and clearly marked. We will test this process regularly.</a:t>
            </a:r>
            <a:endParaRPr sz="1125"/>
          </a:p>
        </p:txBody>
      </p:sp>
      <p:pic>
        <p:nvPicPr>
          <p:cNvPr id="7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f9284610d54c3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" y="2619375"/>
            <a:ext cx="10668000" cy="4048125"/>
          </a:xfrm>
          <a:prstGeom xmlns:a="http://schemas.openxmlformats.org/drawingml/2006/main" prst="roundRect">
            <a:avLst>
              <a:gd name="adj" fmla="val 3294"/>
            </a:avLst>
          </a:prstGeom>
        </p:spPr>
      </p:pic>
      <p:pic>
        <p:nvPicPr>
          <p:cNvPr id="7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5ada9e77864d0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620500" y="3333750"/>
            <a:ext cx="2857500" cy="2857500"/>
          </a:xfrm>
          <a:prstGeom xmlns:a="http://schemas.openxmlformats.org/drawingml/2006/main" prst="roundRect">
            <a:avLst>
              <a:gd name="adj" fmla="val 4667"/>
            </a:avLst>
          </a:prstGeom>
        </p:spPr>
      </p:pic>
    </p:spTree>
    <p:extLst>
      <p:ext uri="{BB962C8B-B14F-4D97-AF65-F5344CB8AC3E}">
        <p14:creationId xmlns:p14="http://schemas.microsoft.com/office/powerpoint/2010/main" val="12279358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6CFDDFB-1BF8-4443-86E1-6ABF42E62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116175" cy="10696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>
              <a:alpha val="2000"/>
            </a:srgbClr>
          </a:solidFill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D913ACEF-6AE4-4880-9D27-DA05A01E8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288"/>
            <a:ext cx="438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542A"/>
          </a:solidFill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39B2FF9-2020-4028-B63A-B9E283737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52450"/>
            <a:ext cx="1524000" cy="2412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25" spc="247">
                <a:solidFill>
                  <a:srgbClr val="0D2118">
                    <a:alpha val="50000"/>
                  </a:srgbClr>
                </a:solidFill>
                <a:latin typeface="Arial"/>
                <a:ea typeface="Arial"/>
                <a:cs typeface="Arial"/>
              </a:rPr>
              <a:t>BREAK-EVEN</a:t>
            </a:r>
            <a:endParaRPr sz="1125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050390F-0131-48E0-AFE5-780656EA0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69950"/>
            <a:ext cx="9332615" cy="6210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78254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89126"/>
              </a:lnSpc>
              <a:buNone/>
            </a:pPr>
            <a:r>
              <a:rPr sz="4500" b="1" spc="-90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We cover fixed costs at 312 meals per month.</a:t>
            </a:r>
            <a:endParaRPr sz="45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D8CC4EB-8B79-4364-87AB-E2304107D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32396" y="1268710"/>
            <a:ext cx="612279" cy="222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>
                <a:solidFill>
                  <a:srgbClr val="0D2118">
                    <a:alpha val="40000"/>
                  </a:srgbClr>
                </a:solidFill>
                <a:latin typeface="Georgia"/>
                <a:ea typeface="Georgia"/>
                <a:cs typeface="Georgia"/>
              </a:rPr>
              <a:t>06 / 09</a:t>
            </a:r>
            <a:endParaRPr sz="1275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5AD09E3A-5132-42A0-9A69-6E9106427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9560"/>
            <a:ext cx="3352800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 spc="127">
                <a:solidFill>
                  <a:srgbClr val="0D2118">
                    <a:alpha val="55000"/>
                  </a:srgbClr>
                </a:solidFill>
                <a:latin typeface="Arial"/>
                <a:ea typeface="Arial"/>
                <a:cs typeface="Arial"/>
              </a:rPr>
              <a:t>MONTHLY FIXED CASH COST</a:t>
            </a:r>
            <a:endParaRPr sz="1275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EFF2855F-C20A-4046-AA3F-869F6A319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06910"/>
            <a:ext cx="590550" cy="28101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/>
          </a:solidFill>
        </p:spPr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EAB35ACB-1EEC-48F2-B70E-52561D06A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7083"/>
            <a:ext cx="590550" cy="74939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340"/>
          </a:solidFill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F61D2C0-B536-4F8C-9AE4-1B7401B04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66482"/>
            <a:ext cx="590550" cy="93672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6B55"/>
          </a:solidFill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9871830D-5D43-4883-BCB1-47DF27F5C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603206"/>
            <a:ext cx="590550" cy="4684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A8B74"/>
          </a:solidFill>
        </p:spPr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A61810F4-1309-424E-977C-5AE1F905B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71618"/>
            <a:ext cx="590550" cy="2809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B39F"/>
          </a:solidFill>
        </p:spPr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FDBAAA3A-502B-4D7A-A8DB-0CD9D3448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52606"/>
            <a:ext cx="590550" cy="187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C6B6"/>
          </a:solidFill>
        </p:spPr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60F3A4AD-BFD7-49DE-BD67-D4A9156B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539930"/>
            <a:ext cx="590550" cy="149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D5C8"/>
          </a:solidFill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417F4B84-479B-46FF-BAA6-6F96DDA93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689850"/>
            <a:ext cx="590550" cy="936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2D8"/>
          </a:solidFill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CA270775-0BEB-4457-8E58-BCE064A6E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106910"/>
            <a:ext cx="1714500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0D2118">
                    <a:alpha val="72000"/>
                  </a:srgbClr>
                </a:solidFill>
                <a:latin typeface="Arial"/>
                <a:ea typeface="Arial"/>
                <a:cs typeface="Arial"/>
              </a:rPr>
              <a:t>Kitchen slot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B1FCB2C8-8619-4517-B890-BD94F5403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4738" y="2106910"/>
            <a:ext cx="627162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0D2118">
                    <a:alpha val="72000"/>
                  </a:srgbClr>
                </a:solidFill>
                <a:latin typeface="Arial"/>
                <a:ea typeface="Arial"/>
                <a:cs typeface="Arial"/>
              </a:rPr>
              <a:t>₹15,000</a:t>
            </a:r>
            <a:endParaRPr sz="12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623DD225-EC55-4C1D-ADC2-5F6541C63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886075"/>
            <a:ext cx="1714500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0D2118">
                    <a:alpha val="72000"/>
                  </a:srgbClr>
                </a:solidFill>
                <a:latin typeface="Arial"/>
                <a:ea typeface="Arial"/>
                <a:cs typeface="Arial"/>
              </a:rPr>
              <a:t>Electricity</a:t>
            </a:r>
            <a:endParaRPr sz="12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C4001CA0-96CC-494A-AB0F-33FF0FF8D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9570" y="2886075"/>
            <a:ext cx="542330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0D2118">
                    <a:alpha val="72000"/>
                  </a:srgbClr>
                </a:solidFill>
                <a:latin typeface="Arial"/>
                <a:ea typeface="Arial"/>
                <a:cs typeface="Arial"/>
              </a:rPr>
              <a:t>₹4,000</a:t>
            </a:r>
            <a:endParaRPr sz="12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50F6EEAB-A1C1-4B31-89E9-83A4E392D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665339"/>
            <a:ext cx="1714500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0D2118">
                    <a:alpha val="72000"/>
                  </a:srgbClr>
                </a:solidFill>
                <a:latin typeface="Arial"/>
                <a:ea typeface="Arial"/>
                <a:cs typeface="Arial"/>
              </a:rPr>
              <a:t>Marketing</a:t>
            </a:r>
            <a:endParaRPr sz="12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950C86E8-3173-4F08-930C-DB298B148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9570" y="3665339"/>
            <a:ext cx="542330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0D2118">
                    <a:alpha val="72000"/>
                  </a:srgbClr>
                </a:solidFill>
                <a:latin typeface="Arial"/>
                <a:ea typeface="Arial"/>
                <a:cs typeface="Arial"/>
              </a:rPr>
              <a:t>₹5,000</a:t>
            </a:r>
            <a:endParaRPr sz="12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6EEA06C3-936B-44B0-86F7-BD2172C13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444504"/>
            <a:ext cx="1714500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0D2118">
                    <a:alpha val="72000"/>
                  </a:srgbClr>
                </a:solidFill>
                <a:latin typeface="Arial"/>
                <a:ea typeface="Arial"/>
                <a:cs typeface="Arial"/>
              </a:rPr>
              <a:t>LPG</a:t>
            </a:r>
            <a:endParaRPr sz="12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5BD2A876-6FAF-42F0-AF18-97860B96C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9570" y="4444504"/>
            <a:ext cx="542330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0D2118">
                    <a:alpha val="72000"/>
                  </a:srgbClr>
                </a:solidFill>
                <a:latin typeface="Arial"/>
                <a:ea typeface="Arial"/>
                <a:cs typeface="Arial"/>
              </a:rPr>
              <a:t>₹2,500</a:t>
            </a:r>
            <a:endParaRPr sz="12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4A8B6937-106E-4C45-BA8A-2DA3F7BB9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223669"/>
            <a:ext cx="1714500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0D2118">
                    <a:alpha val="72000"/>
                  </a:srgbClr>
                </a:solidFill>
                <a:latin typeface="Arial"/>
                <a:ea typeface="Arial"/>
                <a:cs typeface="Arial"/>
              </a:rPr>
              <a:t>Cleaning &amp; repairs</a:t>
            </a:r>
            <a:endParaRPr sz="12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9B2C74D9-ECAF-4B9C-AE34-18592A26C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9570" y="5223669"/>
            <a:ext cx="542330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0D2118">
                    <a:alpha val="72000"/>
                  </a:srgbClr>
                </a:solidFill>
                <a:latin typeface="Arial"/>
                <a:ea typeface="Arial"/>
                <a:cs typeface="Arial"/>
              </a:rPr>
              <a:t>₹1,500</a:t>
            </a:r>
            <a:endParaRPr sz="12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4E487429-3ADE-4B01-A179-63561AD64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6002834"/>
            <a:ext cx="1714500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0D2118">
                    <a:alpha val="72000"/>
                  </a:srgbClr>
                </a:solidFill>
                <a:latin typeface="Arial"/>
                <a:ea typeface="Arial"/>
                <a:cs typeface="Arial"/>
              </a:rPr>
              <a:t>Water</a:t>
            </a:r>
            <a:endParaRPr sz="12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FE6D76E3-C4B2-49CC-B13C-19A58F7BA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9570" y="6002834"/>
            <a:ext cx="542330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0D2118">
                    <a:alpha val="72000"/>
                  </a:srgbClr>
                </a:solidFill>
                <a:latin typeface="Arial"/>
                <a:ea typeface="Arial"/>
                <a:cs typeface="Arial"/>
              </a:rPr>
              <a:t>₹1,000</a:t>
            </a:r>
            <a:endParaRPr sz="12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B52A1749-04E2-4D07-AD76-4A3F7F246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6782098"/>
            <a:ext cx="1714500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0D2118">
                    <a:alpha val="72000"/>
                  </a:srgbClr>
                </a:solidFill>
                <a:latin typeface="Arial"/>
                <a:ea typeface="Arial"/>
                <a:cs typeface="Arial"/>
              </a:rPr>
              <a:t>Internet &amp; phone</a:t>
            </a:r>
            <a:endParaRPr sz="12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758A8E37-5CDB-41DB-BB59-4DB2BEF8F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6670" y="6782098"/>
            <a:ext cx="415230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0D2118">
                    <a:alpha val="72000"/>
                  </a:srgbClr>
                </a:solidFill>
                <a:latin typeface="Arial"/>
                <a:ea typeface="Arial"/>
                <a:cs typeface="Arial"/>
              </a:rPr>
              <a:t>₹800</a:t>
            </a:r>
            <a:endParaRPr sz="12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7B41227E-199E-4579-B39A-8ADD50B12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7561263"/>
            <a:ext cx="1714500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0D2118">
                    <a:alpha val="72000"/>
                  </a:srgbClr>
                </a:solidFill>
                <a:latin typeface="Arial"/>
                <a:ea typeface="Arial"/>
                <a:cs typeface="Arial"/>
              </a:rPr>
              <a:t>FSSAI cost allowance</a:t>
            </a:r>
            <a:endParaRPr sz="12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97C868CA-1DB2-48E1-9E9F-CA22C9F9E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6670" y="7561263"/>
            <a:ext cx="415230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0D2118">
                    <a:alpha val="72000"/>
                  </a:srgbClr>
                </a:solidFill>
                <a:latin typeface="Arial"/>
                <a:ea typeface="Arial"/>
                <a:cs typeface="Arial"/>
              </a:rPr>
              <a:t>₹500</a:t>
            </a:r>
            <a:endParaRPr sz="1200"/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F7BCE6F8-6C20-41F7-ABA5-D78CC4AB5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935913"/>
            <a:ext cx="304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>
              <a:alpha val="20000"/>
            </a:srgbClr>
          </a:solidFill>
        </p:spPr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2EC479E8-019B-487C-98B2-006B8B205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253413"/>
            <a:ext cx="762000" cy="23498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89522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50" b="1">
                <a:solidFill>
                  <a:srgbClr val="0D2118"/>
                </a:solidFill>
                <a:latin typeface="Arial"/>
                <a:ea typeface="Arial"/>
                <a:cs typeface="Arial"/>
              </a:rPr>
              <a:t>Total</a:t>
            </a:r>
            <a:endParaRPr sz="135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501CAEF9-6192-49BF-A6B3-23147F80E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0110" y="8075613"/>
            <a:ext cx="1524149" cy="444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85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₹30,300</a:t>
            </a:r>
            <a:endParaRPr sz="285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C7629202-41D4-4DBC-9DB9-05A15F32C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1719560"/>
            <a:ext cx="11430953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 spc="127">
                <a:solidFill>
                  <a:srgbClr val="0D2118">
                    <a:alpha val="55000"/>
                  </a:srgbClr>
                </a:solidFill>
                <a:latin typeface="Arial"/>
                <a:ea typeface="Arial"/>
                <a:cs typeface="Arial"/>
              </a:rPr>
              <a:t>MEALS NEEDED PER MONTH</a:t>
            </a:r>
            <a:endParaRPr sz="1275"/>
          </a:p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62616466-8361-4159-8CC8-8C308BFA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7593013"/>
            <a:ext cx="103917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>
              <a:alpha val="25000"/>
            </a:srgbClr>
          </a:solidFill>
        </p:spPr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82C1ADAB-E24B-4673-A822-9C87EA819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252960"/>
            <a:ext cx="2590562" cy="406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550" b="1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372</a:t>
            </a:r>
            <a:endParaRPr sz="2550"/>
          </a:p>
        </p:txBody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9D2029EC-BE6F-4D1B-BB3A-556A893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735560"/>
            <a:ext cx="2355056" cy="4857452"/>
          </a:xfrm>
          <a:custGeom xmlns:a="http://schemas.openxmlformats.org/drawingml/2006/main">
            <a:rect l="l" t="t" r="r" b="b"/>
            <a:pathLst>
              <a:path w="2355056" h="4857452">
                <a:moveTo>
                  <a:pt x="38100" y="0"/>
                </a:moveTo>
                <a:lnTo>
                  <a:pt x="2316956" y="0"/>
                </a:lnTo>
                <a:arcTo wR="38100" hR="38100" stAng="16200000" swAng="5400000"/>
                <a:lnTo>
                  <a:pt x="2355056" y="4857452"/>
                </a:lnTo>
                <a:lnTo>
                  <a:pt x="0" y="4857452"/>
                </a:lnTo>
                <a:lnTo>
                  <a:pt x="0" y="38100"/>
                </a:lnTo>
                <a:arcTo wR="38100" hR="38100" stAng="10800000" swAng="5400000"/>
                <a:close/>
              </a:path>
            </a:pathLst>
          </a:custGeom>
          <a:solidFill xmlns:a="http://schemas.openxmlformats.org/drawingml/2006/main">
            <a:srgbClr val="1E5340"/>
          </a:solidFill>
        </p:spPr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BEC72F36-8B64-487A-BD75-4B80F04EE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5606" y="2942729"/>
            <a:ext cx="2590562" cy="406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550" b="1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319</a:t>
            </a:r>
            <a:endParaRPr sz="2550"/>
          </a:p>
        </p:txBody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3AA2C2C9-02BB-4045-99BD-17D804828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5606" y="3425329"/>
            <a:ext cx="2355056" cy="4167684"/>
          </a:xfrm>
          <a:custGeom xmlns:a="http://schemas.openxmlformats.org/drawingml/2006/main">
            <a:rect l="l" t="t" r="r" b="b"/>
            <a:pathLst>
              <a:path w="2355056" h="4167684">
                <a:moveTo>
                  <a:pt x="38100" y="0"/>
                </a:moveTo>
                <a:lnTo>
                  <a:pt x="2316956" y="0"/>
                </a:lnTo>
                <a:arcTo wR="38100" hR="38100" stAng="16200000" swAng="5400000"/>
                <a:lnTo>
                  <a:pt x="2355056" y="4167684"/>
                </a:lnTo>
                <a:lnTo>
                  <a:pt x="0" y="4167684"/>
                </a:lnTo>
                <a:lnTo>
                  <a:pt x="0" y="38100"/>
                </a:lnTo>
                <a:arcTo wR="38100" hR="38100" stAng="10800000" swAng="5400000"/>
                <a:close/>
              </a:path>
            </a:pathLst>
          </a:custGeom>
          <a:solidFill xmlns:a="http://schemas.openxmlformats.org/drawingml/2006/main">
            <a:srgbClr val="1E5340"/>
          </a:solidFill>
        </p:spPr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5262F001-F343-452D-B89E-C34CEEA42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4513" y="3651945"/>
            <a:ext cx="2590562" cy="406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550" b="1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265</a:t>
            </a:r>
            <a:endParaRPr sz="2550"/>
          </a:p>
        </p:txBody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F848B407-565E-456E-86E0-2925B2935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4513" y="4134545"/>
            <a:ext cx="2355056" cy="3458468"/>
          </a:xfrm>
          <a:custGeom xmlns:a="http://schemas.openxmlformats.org/drawingml/2006/main">
            <a:rect l="l" t="t" r="r" b="b"/>
            <a:pathLst>
              <a:path w="2355056" h="3458468">
                <a:moveTo>
                  <a:pt x="38100" y="0"/>
                </a:moveTo>
                <a:lnTo>
                  <a:pt x="2316956" y="0"/>
                </a:lnTo>
                <a:arcTo wR="38100" hR="38100" stAng="16200000" swAng="5400000"/>
                <a:lnTo>
                  <a:pt x="2355056" y="3458468"/>
                </a:lnTo>
                <a:lnTo>
                  <a:pt x="0" y="3458468"/>
                </a:lnTo>
                <a:lnTo>
                  <a:pt x="0" y="38100"/>
                </a:lnTo>
                <a:arcTo wR="38100" hR="38100" stAng="10800000" swAng="5400000"/>
                <a:close/>
              </a:path>
            </a:pathLst>
          </a:custGeom>
          <a:solidFill xmlns:a="http://schemas.openxmlformats.org/drawingml/2006/main">
            <a:srgbClr val="1E5340"/>
          </a:solidFill>
        </p:spPr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7969EE59-4C29-4311-818C-36E7D567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3419" y="3035102"/>
            <a:ext cx="2590562" cy="406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55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312</a:t>
            </a:r>
            <a:endParaRPr sz="2550"/>
          </a:p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47F220EB-ECDA-4275-968A-D4CC0133E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3419" y="3517702"/>
            <a:ext cx="2355056" cy="4075311"/>
          </a:xfrm>
          <a:custGeom xmlns:a="http://schemas.openxmlformats.org/drawingml/2006/main">
            <a:rect l="l" t="t" r="r" b="b"/>
            <a:pathLst>
              <a:path w="2355056" h="4075311">
                <a:moveTo>
                  <a:pt x="38100" y="0"/>
                </a:moveTo>
                <a:lnTo>
                  <a:pt x="2316956" y="0"/>
                </a:lnTo>
                <a:arcTo wR="38100" hR="38100" stAng="16200000" swAng="5400000"/>
                <a:lnTo>
                  <a:pt x="2355056" y="4075311"/>
                </a:lnTo>
                <a:lnTo>
                  <a:pt x="0" y="4075311"/>
                </a:lnTo>
                <a:lnTo>
                  <a:pt x="0" y="38100"/>
                </a:lnTo>
                <a:arcTo wR="38100" hR="38100" stAng="10800000" swAng="5400000"/>
                <a:close/>
              </a:path>
            </a:pathLst>
          </a:custGeom>
          <a:solidFill xmlns:a="http://schemas.openxmlformats.org/drawingml/2006/main">
            <a:srgbClr val="E2542A"/>
          </a:solidFill>
        </p:spPr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3DAE81D1-BE8C-48EA-9794-4945D32AE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7789863"/>
            <a:ext cx="2590562" cy="247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25" b="1">
                <a:solidFill>
                  <a:srgbClr val="0D2118"/>
                </a:solidFill>
                <a:latin typeface="Arial"/>
                <a:ea typeface="Arial"/>
                <a:cs typeface="Arial"/>
              </a:rPr>
              <a:t>Veg only</a:t>
            </a:r>
            <a:endParaRPr sz="1425"/>
          </a:p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2D3C2ADC-3186-408E-9B73-3AFD8BB9A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8037513"/>
            <a:ext cx="2431256" cy="482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0D2118">
                    <a:alpha val="60000"/>
                  </a:srgbClr>
                </a:solidFill>
                <a:latin typeface="Arial"/>
                <a:ea typeface="Arial"/>
                <a:cs typeface="Arial"/>
              </a:rPr>
              <a:t>18.6 / weekday · ₹30,300 ÷ ₹81.50</a:t>
            </a:r>
            <a:endParaRPr sz="1200"/>
          </a:p>
        </p:txBody>
      </p:sp>
      <p:sp>
        <p:nvSpPr>
          <p:cNvPr id="47" name="Text 45">
            <a:extLst xmlns:a="http://schemas.openxmlformats.org/drawingml/2006/main">
              <a:ext uri="{FF2B5EF4-FFF2-40B4-BE49-F238E27FC236}">
                <a16:creationId xmlns:a16="http://schemas.microsoft.com/office/drawing/2014/main" id="{F05C8376-7FE3-4970-A91C-7AB862735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5606" y="7789863"/>
            <a:ext cx="2590562" cy="247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25" b="1">
                <a:solidFill>
                  <a:srgbClr val="0D2118"/>
                </a:solidFill>
                <a:latin typeface="Arial"/>
                <a:ea typeface="Arial"/>
                <a:cs typeface="Arial"/>
              </a:rPr>
              <a:t>Eggitarian only</a:t>
            </a:r>
            <a:endParaRPr sz="1425"/>
          </a:p>
        </p:txBody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D2A1128E-E8D0-4D44-9E25-1E7A821EA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5606" y="8037513"/>
            <a:ext cx="2431256" cy="482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0D2118">
                    <a:alpha val="60000"/>
                  </a:srgbClr>
                </a:solidFill>
                <a:latin typeface="Arial"/>
                <a:ea typeface="Arial"/>
                <a:cs typeface="Arial"/>
              </a:rPr>
              <a:t>16.0 / weekday · ₹30,300 ÷ ₹95.20</a:t>
            </a:r>
            <a:endParaRPr sz="1200"/>
          </a:p>
        </p:txBody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D8B2FFBB-3973-42A9-ABE4-6A79A2F03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4513" y="7789863"/>
            <a:ext cx="2590562" cy="247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25" b="1">
                <a:solidFill>
                  <a:srgbClr val="0D2118"/>
                </a:solidFill>
                <a:latin typeface="Arial"/>
                <a:ea typeface="Arial"/>
                <a:cs typeface="Arial"/>
              </a:rPr>
              <a:t>Chicken only</a:t>
            </a:r>
            <a:endParaRPr sz="1425"/>
          </a:p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36DAEDF8-6C23-4BFA-A361-901619BC6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4513" y="8037513"/>
            <a:ext cx="2431256" cy="482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0D2118">
                    <a:alpha val="60000"/>
                  </a:srgbClr>
                </a:solidFill>
                <a:latin typeface="Arial"/>
                <a:ea typeface="Arial"/>
                <a:cs typeface="Arial"/>
              </a:rPr>
              <a:t>13.3 / weekday · ₹30,300 ÷ ₹114.70</a:t>
            </a:r>
            <a:endParaRPr sz="1200"/>
          </a:p>
        </p:txBody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939B3CED-9FC9-4424-A14A-88A842F13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3419" y="7789863"/>
            <a:ext cx="2590562" cy="247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0643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25" b="1">
                <a:solidFill>
                  <a:srgbClr val="E2542A"/>
                </a:solidFill>
                <a:latin typeface="Arial"/>
                <a:ea typeface="Arial"/>
                <a:cs typeface="Arial"/>
              </a:rPr>
              <a:t>Equal mix of all three</a:t>
            </a:r>
            <a:endParaRPr sz="1425"/>
          </a:p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4FE8CAB6-93C4-4FC4-82BE-AF0CD973F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3419" y="8037513"/>
            <a:ext cx="2590562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0D2118">
                    <a:alpha val="60000"/>
                  </a:srgbClr>
                </a:solidFill>
                <a:latin typeface="Arial"/>
                <a:ea typeface="Arial"/>
                <a:cs typeface="Arial"/>
              </a:rPr>
              <a:t>15.6 / weekday · ₹30,300 ÷ ₹97.13</a:t>
            </a:r>
            <a:endParaRPr sz="1200"/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81531A0A-6F4F-481E-BC5D-79D8D802B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748713"/>
            <a:ext cx="13820775" cy="1528763"/>
          </a:xfrm>
          <a:prstGeom xmlns:a="http://schemas.openxmlformats.org/drawingml/2006/main" prst="roundRect">
            <a:avLst>
              <a:gd name="adj" fmla="val 3738"/>
            </a:avLst>
          </a:prstGeom>
          <a:solidFill xmlns:a="http://schemas.openxmlformats.org/drawingml/2006/main">
            <a:srgbClr val="0D2118"/>
          </a:solidFill>
        </p:spPr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A346E448-192F-4321-AA56-8385D4D5D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9166424"/>
            <a:ext cx="8682514" cy="73144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3483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13750"/>
              </a:lnSpc>
              <a:buNone/>
            </a:pPr>
            <a:r>
              <a:rPr sz="2100" b="1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At an equal mix, 16 customers on 20-meal plans cover monthly fixed costs.</a:t>
            </a:r>
            <a:endParaRPr sz="2100"/>
          </a:p>
        </p:txBody>
      </p:sp>
      <p:sp>
        <p:nvSpPr>
          <p:cNvPr id="55" name="Text 53">
            <a:extLst xmlns:a="http://schemas.openxmlformats.org/drawingml/2006/main">
              <a:ext uri="{FF2B5EF4-FFF2-40B4-BE49-F238E27FC236}">
                <a16:creationId xmlns:a16="http://schemas.microsoft.com/office/drawing/2014/main" id="{50F32F72-C5D7-4526-875D-B4B2601BC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9775" y="8977313"/>
            <a:ext cx="4709160" cy="110966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9808"/>
              </a:lnSpc>
              <a:buNone/>
            </a:pPr>
            <a:r>
              <a:rPr sz="1125">
                <a:solidFill>
                  <a:srgbClr val="F1EEE3">
                    <a:alpha val="62000"/>
                  </a:srgbClr>
                </a:solidFill>
                <a:latin typeface="Arial"/>
                <a:ea typeface="Arial"/>
                <a:cs typeface="Arial"/>
              </a:rPr>
              <a:t>This is pilot break-even, not company break-even. It does not include founder salaries or paid kitchen and delivery staff. The equal mix is an assumption until customers place real orders. Rent and FSSAI costs need final quotes.</a:t>
            </a:r>
            <a:endParaRPr sz="1125"/>
          </a:p>
        </p:txBody>
      </p:sp>
    </p:spTree>
    <p:extLst>
      <p:ext uri="{BB962C8B-B14F-4D97-AF65-F5344CB8AC3E}">
        <p14:creationId xmlns:p14="http://schemas.microsoft.com/office/powerpoint/2010/main" val="9114332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1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9E5BEB4-9A84-4A8F-B2C1-95DF7593D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116175" cy="10696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>
              <a:alpha val="2000"/>
            </a:srgbClr>
          </a:solidFill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BE29127-1E9E-4F01-A317-E6E50FF0E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288"/>
            <a:ext cx="438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542A"/>
          </a:solidFill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6F88FA0-8748-418A-A359-75137BEA4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52450"/>
            <a:ext cx="1511925" cy="241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25" spc="247">
                <a:solidFill>
                  <a:srgbClr val="0D2118">
                    <a:alpha val="50000"/>
                  </a:srgbClr>
                </a:solidFill>
                <a:latin typeface="Arial"/>
                <a:ea typeface="Arial"/>
                <a:cs typeface="Arial"/>
              </a:rPr>
              <a:t>GO TO MARKET</a:t>
            </a:r>
            <a:endParaRPr sz="1125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3F99E95-1384-420E-A3B5-BF389744B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69950"/>
            <a:ext cx="8954770" cy="6210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75079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89126"/>
              </a:lnSpc>
              <a:buNone/>
            </a:pPr>
            <a:r>
              <a:rPr sz="4500" b="1" spc="-90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Start with one kitchen and nearby customers.</a:t>
            </a:r>
            <a:endParaRPr sz="45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C15050B-A03C-45C4-A7B7-9DDEC90F4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42616" y="1268710"/>
            <a:ext cx="602059" cy="222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>
                <a:solidFill>
                  <a:srgbClr val="0D2118">
                    <a:alpha val="40000"/>
                  </a:srgbClr>
                </a:solidFill>
                <a:latin typeface="Georgia"/>
                <a:ea typeface="Georgia"/>
                <a:cs typeface="Georgia"/>
              </a:rPr>
              <a:t>07 / 09</a:t>
            </a:r>
            <a:endParaRPr sz="1275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9922F56E-C094-46AF-ABB2-0377D2DD7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00510"/>
            <a:ext cx="6748463" cy="6731100"/>
          </a:xfrm>
          <a:prstGeom xmlns:a="http://schemas.openxmlformats.org/drawingml/2006/main" prst="roundRect">
            <a:avLst>
              <a:gd name="adj" fmla="val 849"/>
            </a:avLst>
          </a:prstGeom>
          <a:solidFill xmlns:a="http://schemas.openxmlformats.org/drawingml/2006/main">
            <a:srgbClr val="0D2118"/>
          </a:solidFill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BA5F6A5D-9721-4563-8F94-25CC9A45D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8581" y="2392660"/>
            <a:ext cx="5346700" cy="5346700"/>
          </a:xfrm>
          <a:prstGeom xmlns:a="http://schemas.openxmlformats.org/drawingml/2006/main" prst="ellipse">
            <a:avLst/>
          </a:prstGeom>
          <a:ln xmlns:a="http://schemas.openxmlformats.org/drawingml/2006/main" w="6350">
            <a:solidFill>
              <a:srgbClr val="F1EEE3">
                <a:alpha val="14000"/>
              </a:srgbClr>
            </a:solidFill>
            <a:prstDash val="solid"/>
          </a:ln>
        </p:spPr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7FE3C1BB-805A-42FB-A315-4B7FCDBFF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5831" y="3249910"/>
            <a:ext cx="3632200" cy="3632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5340">
              <a:alpha val="35000"/>
            </a:srgbClr>
          </a:solidFill>
          <a:ln xmlns:a="http://schemas.openxmlformats.org/drawingml/2006/main" w="6350">
            <a:solidFill>
              <a:srgbClr val="F1EEE3">
                <a:alpha val="20000"/>
              </a:srgbClr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48DF854-7D35-458D-894D-6DD17210F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081" y="4107160"/>
            <a:ext cx="1917700" cy="191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542A">
              <a:alpha val="14000"/>
            </a:srgbClr>
          </a:solidFill>
          <a:ln xmlns:a="http://schemas.openxmlformats.org/drawingml/2006/main" w="6350">
            <a:solidFill>
              <a:srgbClr val="E2542A">
                <a:alpha val="50000"/>
              </a:srgbClr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9C3BF444-42F7-4F94-A75E-C1F233D70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7156" y="4961236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542A"/>
          </a:solidFill>
          <a:effectLst xmlns:a="http://schemas.openxmlformats.org/drawingml/2006/main">
            <a:outerShdw blurRad="101600" dist="50800" dir="16200000" sx="100000" sy="100000" kx="0" ky="0" algn="bl" rotWithShape="0">
              <a:srgbClr val="E2542A">
                <a:alpha val="22000"/>
              </a:srgbClr>
            </a:outerShdw>
          </a:effectLst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8B2113E-0E50-436A-8280-2F4064991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8023" y="5313661"/>
            <a:ext cx="1394599" cy="215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 spc="72">
                <a:solidFill>
                  <a:srgbClr val="F1EEE3"/>
                </a:solidFill>
                <a:latin typeface="Arial"/>
                <a:ea typeface="Arial"/>
                <a:cs typeface="Arial"/>
              </a:rPr>
              <a:t>PILOT KITCHEN</a:t>
            </a:r>
            <a:endParaRPr sz="12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7E33FE04-E112-439F-89EC-8C922C9A7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398" y="3255963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CB39F"/>
          </a:solidFill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AB0A068-1063-49DE-905D-8683F79EA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8848" y="3181350"/>
            <a:ext cx="1177032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>
                <a:solidFill>
                  <a:srgbClr val="F1EEE3">
                    <a:alpha val="82000"/>
                  </a:srgbClr>
                </a:solidFill>
                <a:latin typeface="Arial"/>
                <a:ea typeface="Arial"/>
                <a:cs typeface="Arial"/>
              </a:rPr>
              <a:t>Gyms &amp; trainers</a:t>
            </a:r>
            <a:endParaRPr sz="1275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EAF58EDA-F13E-451A-8BA9-E1B9C9E95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4119" y="3929063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CB39F"/>
          </a:solidFill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67517A62-AF84-4A08-88EA-F6E989CC0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5569" y="3854450"/>
            <a:ext cx="1477070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>
                <a:solidFill>
                  <a:srgbClr val="F1EEE3">
                    <a:alpha val="82000"/>
                  </a:srgbClr>
                </a:solidFill>
                <a:latin typeface="Arial"/>
                <a:ea typeface="Arial"/>
                <a:cs typeface="Arial"/>
              </a:rPr>
              <a:t>Offices &amp; coworking</a:t>
            </a:r>
            <a:endParaRPr sz="1275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154BAFEB-265D-4130-B808-684D0C338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992" y="6655891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CB39F"/>
          </a:solidFill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2C8C32D3-A2DC-4517-AD72-8CC41A6B7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6442" y="6581279"/>
            <a:ext cx="1300361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>
                <a:solidFill>
                  <a:srgbClr val="F1EEE3">
                    <a:alpha val="82000"/>
                  </a:srgbClr>
                </a:solidFill>
                <a:latin typeface="Arial"/>
                <a:ea typeface="Arial"/>
                <a:cs typeface="Arial"/>
              </a:rPr>
              <a:t>Homes &amp; PGs</a:t>
            </a:r>
            <a:endParaRPr sz="1275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1FB72A9E-B166-457E-96EF-A5EB4705E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573" y="6819999"/>
            <a:ext cx="1091803" cy="438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80937"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21154"/>
              </a:lnSpc>
              <a:buNone/>
            </a:pPr>
            <a:r>
              <a:rPr sz="1125">
                <a:solidFill>
                  <a:srgbClr val="F1EEE3">
                    <a:alpha val="55000"/>
                  </a:srgbClr>
                </a:solidFill>
                <a:latin typeface="Arial"/>
                <a:ea typeface="Arial"/>
                <a:cs typeface="Arial"/>
              </a:rPr>
              <a:t>Walking and scooter delivery area</a:t>
            </a:r>
            <a:endParaRPr sz="1125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75A34E5A-8F87-4452-A5B2-70C7D4600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622110"/>
            <a:ext cx="6748463" cy="1655366"/>
          </a:xfrm>
          <a:prstGeom xmlns:a="http://schemas.openxmlformats.org/drawingml/2006/main" prst="roundRect">
            <a:avLst>
              <a:gd name="adj" fmla="val 34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0D2118">
                <a:alpha val="12000"/>
              </a:srgbClr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9A918975-E643-4457-8E27-B3595E066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700" y="8857059"/>
            <a:ext cx="6864509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spc="120">
                <a:solidFill>
                  <a:srgbClr val="0D2118">
                    <a:alpha val="50000"/>
                  </a:srgbClr>
                </a:solidFill>
                <a:latin typeface="Arial"/>
                <a:ea typeface="Arial"/>
                <a:cs typeface="Arial"/>
              </a:rPr>
              <a:t>THE FIRST CUSTOMER</a:t>
            </a:r>
            <a:endParaRPr sz="12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C8B9D2B6-3B8A-42DD-93C3-F40E925BC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700" y="9155510"/>
            <a:ext cx="6427677" cy="9251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521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16437"/>
              </a:lnSpc>
              <a:buNone/>
            </a:pPr>
            <a:r>
              <a:rPr sz="1725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A 22–35-year-old professional who lives or works nearby, buys lunch often, lacks a reliable cook and exercises at least three times a week.</a:t>
            </a:r>
            <a:endParaRPr sz="1725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418159ED-9F40-4A83-A8B7-762C7E2DA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0013" y="1700510"/>
            <a:ext cx="7423309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 spc="127">
                <a:solidFill>
                  <a:srgbClr val="0D2118">
                    <a:alpha val="55000"/>
                  </a:srgbClr>
                </a:solidFill>
                <a:latin typeface="Arial"/>
                <a:ea typeface="Arial"/>
                <a:cs typeface="Arial"/>
              </a:rPr>
              <a:t>THE CUSTOMER LOOP</a:t>
            </a:r>
            <a:endParaRPr sz="1275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599FD826-4EA6-48B9-A290-6CA6FCE07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0013" y="2068810"/>
            <a:ext cx="7205663" cy="1103511"/>
          </a:xfrm>
          <a:prstGeom xmlns:a="http://schemas.openxmlformats.org/drawingml/2006/main" prst="roundRect">
            <a:avLst>
              <a:gd name="adj" fmla="val 5179"/>
            </a:avLst>
          </a:prstGeom>
          <a:solidFill xmlns:a="http://schemas.openxmlformats.org/drawingml/2006/main">
            <a:srgbClr val="1E5340"/>
          </a:solidFill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D0B71C42-2CAC-4D61-B085-5BAA6DEEF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8613" y="2259310"/>
            <a:ext cx="7423309" cy="215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027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 spc="120">
                <a:solidFill>
                  <a:srgbClr val="F0A98D"/>
                </a:solidFill>
                <a:latin typeface="Arial"/>
                <a:ea typeface="Arial"/>
                <a:cs typeface="Arial"/>
              </a:rPr>
              <a:t>FIND CUSTOMERS</a:t>
            </a:r>
            <a:endParaRPr sz="12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CD2272C4-E8BE-4C5F-AE92-10281AA2C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8613" y="2484735"/>
            <a:ext cx="6950916" cy="53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3212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6290"/>
              </a:lnSpc>
              <a:buNone/>
            </a:pPr>
            <a:r>
              <a:rPr sz="1350">
                <a:solidFill>
                  <a:srgbClr val="F1EEE3"/>
                </a:solidFill>
                <a:latin typeface="Arial"/>
                <a:ea typeface="Arial"/>
                <a:cs typeface="Arial"/>
              </a:rPr>
              <a:t>Reach people through nearby gyms, trainers, offices, coworking spaces, homes and PGs. Share proof from our kitchen.</a:t>
            </a:r>
            <a:endParaRPr sz="135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4FD9893F-A440-45BD-9AF7-0E9B7FC30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0013" y="3305671"/>
            <a:ext cx="6733183" cy="1103511"/>
          </a:xfrm>
          <a:prstGeom xmlns:a="http://schemas.openxmlformats.org/drawingml/2006/main" prst="roundRect">
            <a:avLst>
              <a:gd name="adj" fmla="val 5179"/>
            </a:avLst>
          </a:prstGeom>
          <a:solidFill xmlns:a="http://schemas.openxmlformats.org/drawingml/2006/main">
            <a:srgbClr val="1E5340"/>
          </a:solidFill>
        </p:spPr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C9AAA534-D58A-4459-AD2E-FF4400FDE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8613" y="3496171"/>
            <a:ext cx="6903582" cy="215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027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 spc="120">
                <a:solidFill>
                  <a:srgbClr val="F0A98D"/>
                </a:solidFill>
                <a:latin typeface="Arial"/>
                <a:ea typeface="Arial"/>
                <a:cs typeface="Arial"/>
              </a:rPr>
              <a:t>GET FIRST ORDERS</a:t>
            </a:r>
            <a:endParaRPr sz="12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87B84879-FC1A-4D30-AED8-20EC00BA4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8613" y="3721596"/>
            <a:ext cx="6464263" cy="53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6290"/>
              </a:lnSpc>
              <a:buNone/>
            </a:pPr>
            <a:r>
              <a:rPr sz="1350">
                <a:solidFill>
                  <a:srgbClr val="F1EEE3"/>
                </a:solidFill>
                <a:latin typeface="Arial"/>
                <a:ea typeface="Arial"/>
                <a:cs typeface="Arial"/>
              </a:rPr>
              <a:t>Offer paid samples at normal prices or a clearly priced trial.</a:t>
            </a:r>
            <a:endParaRPr sz="135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5ACF19FC-BB37-4EE8-A2EA-AC6564E11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0013" y="4542532"/>
            <a:ext cx="6260803" cy="1103511"/>
          </a:xfrm>
          <a:prstGeom xmlns:a="http://schemas.openxmlformats.org/drawingml/2006/main" prst="roundRect">
            <a:avLst>
              <a:gd name="adj" fmla="val 5179"/>
            </a:avLst>
          </a:prstGeom>
          <a:solidFill xmlns:a="http://schemas.openxmlformats.org/drawingml/2006/main">
            <a:srgbClr val="1E5340"/>
          </a:solidFill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2100460A-6121-4F48-9E5E-927190945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8613" y="4733032"/>
            <a:ext cx="6383963" cy="215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027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 spc="120">
                <a:solidFill>
                  <a:srgbClr val="F0A98D"/>
                </a:solidFill>
                <a:latin typeface="Arial"/>
                <a:ea typeface="Arial"/>
                <a:cs typeface="Arial"/>
              </a:rPr>
              <a:t>KEEP THEM</a:t>
            </a:r>
            <a:endParaRPr sz="12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B693F630-9D0E-4AC1-ACE5-F0093B03D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8613" y="4958457"/>
            <a:ext cx="5977711" cy="53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3212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6290"/>
              </a:lnSpc>
              <a:buNone/>
            </a:pPr>
            <a:r>
              <a:rPr sz="1350">
                <a:solidFill>
                  <a:srgbClr val="F1EEE3"/>
                </a:solidFill>
                <a:latin typeface="Arial"/>
                <a:ea typeface="Arial"/>
                <a:cs typeface="Arial"/>
              </a:rPr>
              <a:t>Rotate tastes, deliver reliably, keep the 20-meal plan flexible and show clear protein records.</a:t>
            </a:r>
            <a:endParaRPr sz="135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1B8C1830-3C70-4A43-B418-13EFD95F8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0013" y="5779393"/>
            <a:ext cx="5788422" cy="854968"/>
          </a:xfrm>
          <a:prstGeom xmlns:a="http://schemas.openxmlformats.org/drawingml/2006/main" prst="roundRect">
            <a:avLst>
              <a:gd name="adj" fmla="val 6684"/>
            </a:avLst>
          </a:prstGeom>
          <a:solidFill xmlns:a="http://schemas.openxmlformats.org/drawingml/2006/main">
            <a:srgbClr val="1E5340"/>
          </a:solidFill>
        </p:spPr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27DF2B5C-7067-49C8-AAEE-E003BB974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8613" y="5969893"/>
            <a:ext cx="5864344" cy="215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027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 spc="120">
                <a:solidFill>
                  <a:srgbClr val="F0A98D"/>
                </a:solidFill>
                <a:latin typeface="Arial"/>
                <a:ea typeface="Arial"/>
                <a:cs typeface="Arial"/>
              </a:rPr>
              <a:t>GET REFERRALS</a:t>
            </a:r>
            <a:endParaRPr sz="120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EA68BC55-01A3-4DD5-8C0F-6F536CB63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8613" y="6195318"/>
            <a:ext cx="5864344" cy="28664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0768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6290"/>
              </a:lnSpc>
              <a:buNone/>
            </a:pPr>
            <a:r>
              <a:rPr sz="1350">
                <a:solidFill>
                  <a:srgbClr val="F1EEE3"/>
                </a:solidFill>
                <a:latin typeface="Arial"/>
                <a:ea typeface="Arial"/>
                <a:cs typeface="Arial"/>
              </a:rPr>
              <a:t>Use only fixed, budgeted referral credits.</a:t>
            </a:r>
            <a:endParaRPr sz="1350"/>
          </a:p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107A63FB-88EE-47B7-8EBF-CA6B99E4A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0013" y="6767711"/>
            <a:ext cx="6748463" cy="3509764"/>
          </a:xfrm>
          <a:prstGeom xmlns:a="http://schemas.openxmlformats.org/drawingml/2006/main" prst="roundRect">
            <a:avLst>
              <a:gd name="adj" fmla="val 1628"/>
            </a:avLst>
          </a:prstGeom>
          <a:solidFill xmlns:a="http://schemas.openxmlformats.org/drawingml/2006/main">
            <a:srgbClr val="0D2118"/>
          </a:solidFill>
        </p:spPr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26B0C8A7-B71C-45BE-B57D-8C7C1EE92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8613" y="7662168"/>
            <a:ext cx="6920389" cy="215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027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 spc="120">
                <a:solidFill>
                  <a:srgbClr val="E2542A"/>
                </a:solidFill>
                <a:latin typeface="Arial"/>
                <a:ea typeface="Arial"/>
                <a:cs typeface="Arial"/>
              </a:rPr>
              <a:t>TRACK</a:t>
            </a:r>
            <a:endParaRPr sz="120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8751D12F-E687-4D4B-87E3-160E14FE5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8613" y="7925693"/>
            <a:ext cx="6480000" cy="76676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3119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1897"/>
              </a:lnSpc>
              <a:buNone/>
            </a:pPr>
            <a:r>
              <a:rPr sz="1275">
                <a:solidFill>
                  <a:srgbClr val="F1EEE3">
                    <a:alpha val="85000"/>
                  </a:srgbClr>
                </a:solidFill>
                <a:latin typeface="Arial"/>
                <a:ea typeface="Arial"/>
                <a:cs typeface="Arial"/>
              </a:rPr>
              <a:t>Customer cost = marketing spend ÷ new paying customers
Month-2 retention = customers who reorder in Month 2 ÷ Month-1 customers
Repeat rate = second packs ÷ completed first packs</a:t>
            </a:r>
            <a:endParaRPr sz="1275"/>
          </a:p>
        </p:txBody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035FD9A2-58C2-47CB-8C1E-A675D32C4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8613" y="8740080"/>
            <a:ext cx="6480000" cy="6810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8017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9808"/>
              </a:lnSpc>
              <a:buNone/>
            </a:pPr>
            <a:r>
              <a:rPr sz="1125">
                <a:solidFill>
                  <a:srgbClr val="F1EEE3">
                    <a:alpha val="58000"/>
                  </a:srgbClr>
                </a:solidFill>
                <a:latin typeface="Arial"/>
                <a:ea typeface="Arial"/>
                <a:cs typeface="Arial"/>
              </a:rPr>
              <a:t>Pilot targets: 16 active customers for fixed-cost break-even; track repeat orders; confirm ingredient costs and protein for all three meals. The ₹5,000 marketing amount is a budget, not a proven customer cost.</a:t>
            </a:r>
            <a:endParaRPr sz="1125"/>
          </a:p>
        </p:txBody>
      </p:sp>
    </p:spTree>
    <p:extLst>
      <p:ext uri="{BB962C8B-B14F-4D97-AF65-F5344CB8AC3E}">
        <p14:creationId xmlns:p14="http://schemas.microsoft.com/office/powerpoint/2010/main" val="12115940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D21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6CD56E6-0C81-43D6-90EB-C9D28831E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116175" cy="10696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2000"/>
            </a:srgbClr>
          </a:solidFill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F1B5F96-6E50-48EE-88A9-0D50208E0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288"/>
            <a:ext cx="438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542A"/>
          </a:solidFill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8535A42-79AE-4584-8C37-5C76555D4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52450"/>
            <a:ext cx="1180405" cy="241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25" spc="247">
                <a:solidFill>
                  <a:srgbClr val="F1EEE3">
                    <a:alpha val="50000"/>
                  </a:srgbClr>
                </a:solidFill>
                <a:latin typeface="Arial"/>
                <a:ea typeface="Arial"/>
                <a:cs typeface="Arial"/>
              </a:rPr>
              <a:t>SCALE GATE</a:t>
            </a:r>
            <a:endParaRPr sz="1125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617B3AC-35E3-415F-BBF3-507921508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69950"/>
            <a:ext cx="6934577" cy="60156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85128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89636"/>
              </a:lnSpc>
              <a:buNone/>
            </a:pPr>
            <a:r>
              <a:rPr sz="4350" b="1" spc="-87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Hiring staff is the real scale test.</a:t>
            </a:r>
            <a:endParaRPr sz="43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8DD766-3245-47A2-9323-943F8BB5D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27436" y="1249263"/>
            <a:ext cx="617240" cy="222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>
                <a:solidFill>
                  <a:srgbClr val="F1EEE3">
                    <a:alpha val="40000"/>
                  </a:srgbClr>
                </a:solidFill>
                <a:latin typeface="Georgia"/>
                <a:ea typeface="Georgia"/>
                <a:cs typeface="Georgia"/>
              </a:rPr>
              <a:t>08 / 09</a:t>
            </a:r>
            <a:endParaRPr sz="1275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98267881-9F8D-44E2-8484-8C9DDC00C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81063"/>
            <a:ext cx="8512641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 spc="127">
                <a:solidFill>
                  <a:srgbClr val="F1EEE3">
                    <a:alpha val="55000"/>
                  </a:srgbClr>
                </a:solidFill>
                <a:latin typeface="Arial"/>
                <a:ea typeface="Arial"/>
                <a:cs typeface="Arial"/>
              </a:rPr>
              <a:t>WEEKDAY MEALS PER DAY TO BREAK EVEN</a:t>
            </a:r>
            <a:endParaRPr sz="1275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21B3B748-3701-4BFB-A8A9-A5CF64352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80300"/>
            <a:ext cx="773876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25000"/>
            </a:srgbClr>
          </a:solidFill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B359C10E-E7DD-4D47-A9C5-C927F2847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83113"/>
            <a:ext cx="4046716" cy="609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87379"/>
              </a:lnSpc>
              <a:buNone/>
            </a:pPr>
            <a:r>
              <a:rPr sz="450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~16</a:t>
            </a:r>
            <a:endParaRPr sz="45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BDFC5468-AF7A-4814-8FEE-A33BDDC59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73663"/>
            <a:ext cx="4046716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>
                <a:solidFill>
                  <a:srgbClr val="F1EEE3">
                    <a:alpha val="60000"/>
                  </a:srgbClr>
                </a:solidFill>
                <a:latin typeface="Arial"/>
                <a:ea typeface="Arial"/>
                <a:cs typeface="Arial"/>
              </a:rPr>
              <a:t>founder-run pilot</a:t>
            </a:r>
            <a:endParaRPr sz="1275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040E0432-02B0-4265-88B6-BB969A6A2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41963"/>
            <a:ext cx="3678833" cy="1138337"/>
          </a:xfrm>
          <a:custGeom xmlns:a="http://schemas.openxmlformats.org/drawingml/2006/main">
            <a:rect l="l" t="t" r="r" b="b"/>
            <a:pathLst>
              <a:path w="3678833" h="1138337">
                <a:moveTo>
                  <a:pt x="38100" y="0"/>
                </a:moveTo>
                <a:lnTo>
                  <a:pt x="3640733" y="0"/>
                </a:lnTo>
                <a:arcTo wR="38100" hR="38100" stAng="16200000" swAng="5400000"/>
                <a:lnTo>
                  <a:pt x="3678833" y="1138337"/>
                </a:lnTo>
                <a:lnTo>
                  <a:pt x="0" y="1138337"/>
                </a:lnTo>
                <a:lnTo>
                  <a:pt x="0" y="38100"/>
                </a:lnTo>
                <a:arcTo wR="38100" hR="38100" stAng="10800000" swAng="5400000"/>
                <a:close/>
              </a:path>
            </a:pathLst>
          </a:custGeom>
          <a:solidFill xmlns:a="http://schemas.openxmlformats.org/drawingml/2006/main">
            <a:srgbClr val="E2542A"/>
          </a:solidFill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09FC9F40-8A5D-4609-9047-155EF277D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7533" y="2176363"/>
            <a:ext cx="4046825" cy="609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87379"/>
              </a:lnSpc>
              <a:buNone/>
            </a:pPr>
            <a:r>
              <a:rPr sz="4500" b="1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~61</a:t>
            </a:r>
            <a:endParaRPr sz="45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2553346E-82AB-4F49-B42A-B9E5E3E25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7533" y="2766913"/>
            <a:ext cx="4046825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>
                <a:solidFill>
                  <a:srgbClr val="F1EEE3">
                    <a:alpha val="60000"/>
                  </a:srgbClr>
                </a:solidFill>
                <a:latin typeface="Arial"/>
                <a:ea typeface="Arial"/>
                <a:cs typeface="Arial"/>
              </a:rPr>
              <a:t>example with paid staff</a:t>
            </a:r>
            <a:endParaRPr sz="1275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EAED16C0-B386-419A-82E7-B5E1A8F4B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7533" y="3135213"/>
            <a:ext cx="3678932" cy="4345087"/>
          </a:xfrm>
          <a:custGeom xmlns:a="http://schemas.openxmlformats.org/drawingml/2006/main">
            <a:rect l="l" t="t" r="r" b="b"/>
            <a:pathLst>
              <a:path w="3678932" h="4345087">
                <a:moveTo>
                  <a:pt x="38100" y="0"/>
                </a:moveTo>
                <a:lnTo>
                  <a:pt x="3640832" y="0"/>
                </a:lnTo>
                <a:arcTo wR="38100" hR="38100" stAng="16200000" swAng="5400000"/>
                <a:lnTo>
                  <a:pt x="3678932" y="4345087"/>
                </a:lnTo>
                <a:lnTo>
                  <a:pt x="0" y="4345087"/>
                </a:lnTo>
                <a:lnTo>
                  <a:pt x="0" y="38100"/>
                </a:lnTo>
                <a:arcTo wR="38100" hR="38100" stAng="10800000" swAng="5400000"/>
                <a:close/>
              </a:path>
            </a:pathLst>
          </a:custGeom>
          <a:solidFill xmlns:a="http://schemas.openxmlformats.org/drawingml/2006/main">
            <a:srgbClr val="1E5340"/>
          </a:solidFill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D309D76-1EA0-4F91-BD13-5BD7D14A5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658100"/>
            <a:ext cx="3789198" cy="952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8571"/>
              </a:lnSpc>
              <a:buNone/>
            </a:pPr>
            <a:r>
              <a:rPr sz="1200">
                <a:solidFill>
                  <a:srgbClr val="F1EEE3">
                    <a:alpha val="66000"/>
                  </a:srgbClr>
                </a:solidFill>
                <a:latin typeface="Arial"/>
                <a:ea typeface="Arial"/>
                <a:cs typeface="Arial"/>
              </a:rPr>
              <a:t>₹30,300 fixed costs · ₹97.13 cash left per meal · founders cook and deliver · 312 meals per month.</a:t>
            </a:r>
            <a:endParaRPr sz="12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AB828785-A244-40B9-BBFF-B40C2817A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7533" y="7658100"/>
            <a:ext cx="3789300" cy="952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6578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8571"/>
              </a:lnSpc>
              <a:buNone/>
            </a:pPr>
            <a:r>
              <a:rPr sz="1200">
                <a:solidFill>
                  <a:srgbClr val="F1EEE3">
                    <a:alpha val="66000"/>
                  </a:srgbClr>
                </a:solidFill>
                <a:latin typeface="Arial"/>
                <a:ea typeface="Arial"/>
                <a:cs typeface="Arial"/>
              </a:rPr>
              <a:t>Adding an operator, cook, helper and paid delivery raises fixed costs to ₹1,00,300 and lowers cash left per meal to ₹83.13. Break-even rises to 1,207 meals per month.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B0DE9D61-4EB3-4DB7-A84E-A3FA9CF9D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8415" y="1681063"/>
            <a:ext cx="6292066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 spc="127">
                <a:solidFill>
                  <a:srgbClr val="F1EEE3">
                    <a:alpha val="55000"/>
                  </a:srgbClr>
                </a:solidFill>
                <a:latin typeface="Arial"/>
                <a:ea typeface="Arial"/>
                <a:cs typeface="Arial"/>
              </a:rPr>
              <a:t>SEQUENCE</a:t>
            </a:r>
            <a:endParaRPr sz="1275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1DC08FFA-C45D-40F3-87B9-FC7549403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327" y="2135088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542A"/>
          </a:solidFill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F3D66C6E-5807-40B6-B3FE-F60064E1E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477" y="2258913"/>
            <a:ext cx="9525" cy="5130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20000"/>
            </a:srgbClr>
          </a:solidFill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D0A3978D-D648-435A-A0DF-7D1D242E0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8465" y="2068413"/>
            <a:ext cx="5852011" cy="292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1787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725" b="1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Founder-run pilot</a:t>
            </a:r>
            <a:endParaRPr sz="1725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865599B9-9656-4AB2-8E4A-4D05480AD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8465" y="2360513"/>
            <a:ext cx="5852011" cy="2590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1626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4286"/>
              </a:lnSpc>
              <a:buNone/>
            </a:pPr>
            <a:r>
              <a:rPr sz="1200">
                <a:solidFill>
                  <a:srgbClr val="F1EEE3">
                    <a:alpha val="66000"/>
                  </a:srgbClr>
                </a:solidFill>
                <a:latin typeface="Arial"/>
                <a:ea typeface="Arial"/>
                <a:cs typeface="Arial"/>
              </a:rPr>
              <a:t>Prove people reorder and confirm all three meal costs.</a:t>
            </a:r>
            <a:endParaRPr sz="12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1E79DD69-280E-4A15-8A5C-390E396FB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327" y="2838649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CB39F"/>
          </a:solidFill>
        </p:spPr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F5031F2F-7840-47A7-8147-5F860C1C8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477" y="2962474"/>
            <a:ext cx="9525" cy="5130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20000"/>
            </a:srgbClr>
          </a:solidFill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1556CE08-7E3D-4C87-8184-3A96A046A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8465" y="2771974"/>
            <a:ext cx="5852011" cy="292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1787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725" b="1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Add paid staff</a:t>
            </a:r>
            <a:endParaRPr sz="1725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C8F7AB0C-9CC5-4C28-8063-B8F7D87E7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8465" y="3064073"/>
            <a:ext cx="5852011" cy="2590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1626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4286"/>
              </a:lnSpc>
              <a:buNone/>
            </a:pPr>
            <a:r>
              <a:rPr sz="1200">
                <a:solidFill>
                  <a:srgbClr val="F1EEE3">
                    <a:alpha val="66000"/>
                  </a:srgbClr>
                </a:solidFill>
                <a:latin typeface="Arial"/>
                <a:ea typeface="Arial"/>
                <a:cs typeface="Arial"/>
              </a:rPr>
              <a:t>Replace founder work with salaries and recalculate.</a:t>
            </a:r>
            <a:endParaRPr sz="120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FE7CE0E3-682B-469D-9324-D5AF6CEB0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327" y="3542209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CB39F"/>
          </a:solidFill>
        </p:spPr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ED65AA9F-4246-48AF-B640-2403126D5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477" y="3666034"/>
            <a:ext cx="9525" cy="5130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20000"/>
            </a:srgbClr>
          </a:solidFill>
        </p:spPr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A551BE64-3520-48E0-87EC-2A855BC79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8465" y="3475534"/>
            <a:ext cx="5852011" cy="292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1787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725" b="1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Open another kitchen</a:t>
            </a:r>
            <a:endParaRPr sz="1725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6F038D95-2BE5-4259-8E7E-1CEF4B868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8465" y="3767634"/>
            <a:ext cx="5852011" cy="2590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1626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4286"/>
              </a:lnSpc>
              <a:buNone/>
            </a:pPr>
            <a:r>
              <a:rPr sz="1200">
                <a:solidFill>
                  <a:srgbClr val="F1EEE3">
                    <a:alpha val="66000"/>
                  </a:srgbClr>
                </a:solidFill>
                <a:latin typeface="Arial"/>
                <a:ea typeface="Arial"/>
                <a:cs typeface="Arial"/>
              </a:rPr>
              <a:t>Expand only when one staffed kitchen covers costs and keeps customers.</a:t>
            </a:r>
            <a:endParaRPr sz="120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002C3093-B926-4AEB-BD31-82CB2F2C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327" y="4245769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CB39F"/>
          </a:solidFill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9AA8E68B-BBDE-49F5-BA2D-8FA0A8ACF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8465" y="4179094"/>
            <a:ext cx="5852011" cy="292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1787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725" b="1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Add new products</a:t>
            </a:r>
            <a:endParaRPr sz="1725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5ABF8594-F7FA-44A9-B8E5-4DDC8A305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8465" y="4471194"/>
            <a:ext cx="5852011" cy="2590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1626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4286"/>
              </a:lnSpc>
              <a:buNone/>
            </a:pPr>
            <a:r>
              <a:rPr sz="1200">
                <a:solidFill>
                  <a:srgbClr val="F1EEE3">
                    <a:alpha val="66000"/>
                  </a:srgbClr>
                </a:solidFill>
                <a:latin typeface="Arial"/>
                <a:ea typeface="Arial"/>
                <a:cs typeface="Arial"/>
              </a:rPr>
              <a:t>Add-ons come only after lunch repeat orders are strong.</a:t>
            </a:r>
            <a:endParaRPr sz="120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F711B0C7-92AC-455B-9C18-894E7766A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820150"/>
            <a:ext cx="13820775" cy="1457325"/>
          </a:xfrm>
          <a:prstGeom xmlns:a="http://schemas.openxmlformats.org/drawingml/2006/main" prst="roundRect">
            <a:avLst>
              <a:gd name="adj" fmla="val 3922"/>
            </a:avLst>
          </a:prstGeom>
          <a:solidFill xmlns:a="http://schemas.openxmlformats.org/drawingml/2006/main">
            <a:srgbClr val="1E5340"/>
          </a:solidFill>
        </p:spPr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714DA1FE-DB28-4FF8-AC6D-3E4346C89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9048750"/>
            <a:ext cx="2943225" cy="10382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4029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9375"/>
              </a:lnSpc>
              <a:buNone/>
            </a:pPr>
            <a:r>
              <a:rPr sz="210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Our advantage is trust built close to the customer.</a:t>
            </a:r>
            <a:endParaRPr sz="2100"/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1768E4FD-4A27-414A-9B65-3F5C244C3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9202738"/>
            <a:ext cx="1404243" cy="393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2118"/>
          </a:solidFill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88526C6D-D111-45A6-B955-3DBEF5987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9288463"/>
            <a:ext cx="1175643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1EEE3"/>
                </a:solidFill>
                <a:latin typeface="Arial"/>
                <a:ea typeface="Arial"/>
                <a:cs typeface="Arial"/>
              </a:rPr>
              <a:t>Clear standards</a:t>
            </a:r>
            <a:endParaRPr sz="12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633C8AA3-80CB-49AF-95E9-E31F2D031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8093" y="9288463"/>
            <a:ext cx="207764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E2542A"/>
                </a:solidFill>
                <a:latin typeface="Arial"/>
                <a:ea typeface="Arial"/>
                <a:cs typeface="Arial"/>
              </a:rPr>
              <a:t>→</a:t>
            </a:r>
            <a:endParaRPr sz="1200"/>
          </a:p>
        </p:txBody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5931CAE0-E88E-4044-9242-DDAB352BB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5857" y="9202738"/>
            <a:ext cx="1523107" cy="393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2118"/>
          </a:solidFill>
        </p:spPr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87906894-24AD-46F8-9EFF-85C9514F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8257" y="9288463"/>
            <a:ext cx="1294507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1EEE3"/>
                </a:solidFill>
                <a:latin typeface="Arial"/>
                <a:ea typeface="Arial"/>
                <a:cs typeface="Arial"/>
              </a:rPr>
              <a:t>Repeat orders</a:t>
            </a:r>
            <a:endParaRPr sz="1200"/>
          </a:p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E09E1E2E-9E3A-4B64-BFE9-9759C380C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5164" y="9288463"/>
            <a:ext cx="207764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E2542A"/>
                </a:solidFill>
                <a:latin typeface="Arial"/>
                <a:ea typeface="Arial"/>
                <a:cs typeface="Arial"/>
              </a:rPr>
              <a:t>→</a:t>
            </a:r>
            <a:endParaRPr sz="120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EEFE3603-71E7-4979-BACA-2B9B1893A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929" y="9202738"/>
            <a:ext cx="1593552" cy="393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2118"/>
          </a:solidFill>
        </p:spPr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32CC6D5F-87A4-4AD0-AA2A-DD93BA2ED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329" y="9288463"/>
            <a:ext cx="1364952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1EEE3"/>
                </a:solidFill>
                <a:latin typeface="Arial"/>
                <a:ea typeface="Arial"/>
                <a:cs typeface="Arial"/>
              </a:rPr>
              <a:t>Steady demand</a:t>
            </a:r>
            <a:endParaRPr sz="120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2A127DC3-09FA-4DAE-9620-CF6BE10DD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2681" y="9288463"/>
            <a:ext cx="207764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E2542A"/>
                </a:solidFill>
                <a:latin typeface="Arial"/>
                <a:ea typeface="Arial"/>
                <a:cs typeface="Arial"/>
              </a:rPr>
              <a:t>→</a:t>
            </a:r>
            <a:endParaRPr sz="1200"/>
          </a:p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9B380F30-96B1-43B6-ADF0-422271E91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0445" y="9202738"/>
            <a:ext cx="1312069" cy="393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2118"/>
          </a:solidFill>
        </p:spPr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BDF751DC-8D1F-4D67-B4A8-87D7222B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845" y="9288463"/>
            <a:ext cx="1083469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1EEE3"/>
                </a:solidFill>
                <a:latin typeface="Arial"/>
                <a:ea typeface="Arial"/>
                <a:cs typeface="Arial"/>
              </a:rPr>
              <a:t>Shorter routes</a:t>
            </a:r>
            <a:endParaRPr sz="1200"/>
          </a:p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D5667D7E-514C-43E0-8021-F40BD85BF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8714" y="9288463"/>
            <a:ext cx="207764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E2542A"/>
                </a:solidFill>
                <a:latin typeface="Arial"/>
                <a:ea typeface="Arial"/>
                <a:cs typeface="Arial"/>
              </a:rPr>
              <a:t>→</a:t>
            </a:r>
            <a:endParaRPr sz="120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ABB12A2C-353E-4BBC-ACC8-5E3928759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6478" y="9202738"/>
            <a:ext cx="986234" cy="393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2118"/>
          </a:solidFill>
        </p:spPr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4A9C05D8-8495-4D08-AFAF-A6ACD2E5A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8878" y="9288463"/>
            <a:ext cx="757634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87109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1EEE3"/>
                </a:solidFill>
                <a:latin typeface="Arial"/>
                <a:ea typeface="Arial"/>
                <a:cs typeface="Arial"/>
              </a:rPr>
              <a:t>Lower costs</a:t>
            </a:r>
            <a:endParaRPr sz="1200"/>
          </a:p>
        </p:txBody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5F15F951-E617-4BAC-8448-6F0BECD4D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88912" y="9288463"/>
            <a:ext cx="207764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E2542A"/>
                </a:solidFill>
                <a:latin typeface="Arial"/>
                <a:ea typeface="Arial"/>
                <a:cs typeface="Arial"/>
              </a:rPr>
              <a:t>→</a:t>
            </a:r>
            <a:endParaRPr sz="1200"/>
          </a:p>
        </p:txBody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9A165B77-47D8-4726-9D7B-8C60B17E2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96676" y="9202738"/>
            <a:ext cx="1580555" cy="393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2118"/>
          </a:solidFill>
        </p:spPr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425A4EF6-FBB2-4DF1-9C1C-5DAFA2A7C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49076" y="9288463"/>
            <a:ext cx="1351955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1EEE3"/>
                </a:solidFill>
                <a:latin typeface="Arial"/>
                <a:ea typeface="Arial"/>
                <a:cs typeface="Arial"/>
              </a:rPr>
              <a:t>Better local service</a:t>
            </a:r>
            <a:endParaRPr sz="1200"/>
          </a:p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3CD20995-D3B0-4540-A13B-BE1AE1E07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53431" y="9288463"/>
            <a:ext cx="195362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E2542A"/>
                </a:solidFill>
                <a:latin typeface="Arial"/>
                <a:ea typeface="Arial"/>
                <a:cs typeface="Arial"/>
              </a:rPr>
              <a:t>↻</a:t>
            </a:r>
            <a:endParaRPr sz="1200"/>
          </a:p>
        </p:txBody>
      </p:sp>
      <p:sp>
        <p:nvSpPr>
          <p:cNvPr id="53" name="Text 51">
            <a:extLst xmlns:a="http://schemas.openxmlformats.org/drawingml/2006/main">
              <a:ext uri="{FF2B5EF4-FFF2-40B4-BE49-F238E27FC236}">
                <a16:creationId xmlns:a16="http://schemas.microsoft.com/office/drawing/2014/main" id="{5323CFAF-7ED0-4B0A-A166-E521D440A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9691688"/>
            <a:ext cx="11158538" cy="241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25">
                <a:solidFill>
                  <a:srgbClr val="F1EEE3">
                    <a:alpha val="62000"/>
                  </a:srgbClr>
                </a:solidFill>
                <a:latin typeface="Arial"/>
                <a:ea typeface="Arial"/>
                <a:cs typeface="Arial"/>
              </a:rPr>
              <a:t>Scale works only if customer demand grows faster than staff and delivery costs.</a:t>
            </a:r>
            <a:endParaRPr sz="1125"/>
          </a:p>
        </p:txBody>
      </p:sp>
    </p:spTree>
    <p:extLst>
      <p:ext uri="{BB962C8B-B14F-4D97-AF65-F5344CB8AC3E}">
        <p14:creationId xmlns:p14="http://schemas.microsoft.com/office/powerpoint/2010/main" val="17940733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1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E73361E-1CA9-4750-9922-472F5D06C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955856" cy="10696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>
              <a:alpha val="2000"/>
            </a:srgbClr>
          </a:solidFill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5645DD03-3711-4C34-B5D2-3952328D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288"/>
            <a:ext cx="438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542A"/>
          </a:solidFill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B814D80A-C5C6-4629-9B38-8557DC9B9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52450"/>
            <a:ext cx="1461393" cy="241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25" spc="247">
                <a:solidFill>
                  <a:srgbClr val="0D2118">
                    <a:alpha val="50000"/>
                  </a:srgbClr>
                </a:solidFill>
                <a:latin typeface="Arial"/>
                <a:ea typeface="Arial"/>
                <a:cs typeface="Arial"/>
              </a:rPr>
              <a:t>MARKET &amp; ASK</a:t>
            </a:r>
            <a:endParaRPr sz="1125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F25EA6-D8DB-4133-BF8A-8F4BA2D4E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69950"/>
            <a:ext cx="7017241" cy="11368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3152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91074"/>
              </a:lnSpc>
              <a:buNone/>
            </a:pPr>
            <a:r>
              <a:rPr sz="4200" b="1" spc="-84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Test one ₹3 lakh pilot before expanding.</a:t>
            </a:r>
            <a:endParaRPr sz="42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242AF9C-598E-447C-9BE8-53B33FAFA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16348"/>
            <a:ext cx="7494141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0954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30645"/>
              </a:lnSpc>
              <a:buNone/>
            </a:pPr>
            <a:r>
              <a:rPr sz="1350">
                <a:solidFill>
                  <a:srgbClr val="0D2118">
                    <a:alpha val="62000"/>
                  </a:srgbClr>
                </a:solidFill>
                <a:latin typeface="Arial"/>
                <a:ea typeface="Arial"/>
                <a:cs typeface="Arial"/>
              </a:rPr>
              <a:t>Market estimate uses ₹41,360 yearly sales per average 20-meal customer.</a:t>
            </a:r>
            <a:endParaRPr sz="13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F6777031-46FA-4C67-9E11-128B90F0C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45049"/>
            <a:ext cx="952500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 spc="127">
                <a:solidFill>
                  <a:srgbClr val="0D2118">
                    <a:alpha val="55000"/>
                  </a:srgbClr>
                </a:solidFill>
                <a:latin typeface="Arial"/>
                <a:ea typeface="Arial"/>
                <a:cs typeface="Arial"/>
              </a:rPr>
              <a:t>TAM</a:t>
            </a:r>
            <a:endParaRPr sz="1275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0BF0695-75F1-422F-A983-CE881828A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8508" y="3886299"/>
            <a:ext cx="1432252" cy="444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850" b="1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₹662 Cr</a:t>
            </a:r>
            <a:endParaRPr sz="28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0890FC43-5508-451F-8FF0-E077D5A77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78424"/>
            <a:ext cx="6812856" cy="36195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1E5340"/>
          </a:solidFill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53812228-B6C0-45E7-9D72-3508D5E44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26099"/>
            <a:ext cx="7494141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0D2118">
                    <a:alpha val="60000"/>
                  </a:srgbClr>
                </a:solidFill>
                <a:latin typeface="Arial"/>
                <a:ea typeface="Arial"/>
                <a:cs typeface="Arial"/>
              </a:rPr>
              <a:t>200 possible mature clusters × 800 customers</a:t>
            </a:r>
            <a:endParaRPr sz="1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D261A12-42C0-4028-850C-BCF91C78C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35700"/>
            <a:ext cx="952500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 spc="127">
                <a:solidFill>
                  <a:srgbClr val="0D2118">
                    <a:alpha val="55000"/>
                  </a:srgbClr>
                </a:solidFill>
                <a:latin typeface="Arial"/>
                <a:ea typeface="Arial"/>
                <a:cs typeface="Arial"/>
              </a:rPr>
              <a:t>SAM</a:t>
            </a:r>
            <a:endParaRPr sz="1275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BAD615E-6E85-4849-9A97-9B30CEC88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276945"/>
            <a:ext cx="1714500" cy="4445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0651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850" b="1">
                <a:solidFill>
                  <a:srgbClr val="0D2118"/>
                </a:solidFill>
                <a:latin typeface="Georgia"/>
                <a:ea typeface="Georgia"/>
                <a:cs typeface="Georgia"/>
              </a:rPr>
              <a:t>₹165 Cr</a:t>
            </a:r>
            <a:endParaRPr sz="28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AB1F83D-59BE-4942-8E29-2F62BA2D2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69075"/>
            <a:ext cx="1696343" cy="36195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3A6B55"/>
          </a:solidFill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A7485B8-1DEC-4841-9376-CB78F6EE9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6750"/>
            <a:ext cx="7494141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0D2118">
                    <a:alpha val="60000"/>
                  </a:srgbClr>
                </a:solidFill>
                <a:latin typeface="Arial"/>
                <a:ea typeface="Arial"/>
                <a:cs typeface="Arial"/>
              </a:rPr>
              <a:t>50 possible clusters in the first four cities</a:t>
            </a:r>
            <a:endParaRPr sz="12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4C2308A-056C-45C7-BBD4-321E5205D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26350"/>
            <a:ext cx="952500" cy="273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 spc="127">
                <a:solidFill>
                  <a:srgbClr val="0D2118">
                    <a:alpha val="55000"/>
                  </a:srgbClr>
                </a:solidFill>
                <a:latin typeface="Arial"/>
                <a:ea typeface="Arial"/>
                <a:cs typeface="Arial"/>
              </a:rPr>
              <a:t>SOM</a:t>
            </a:r>
            <a:endParaRPr sz="1275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FB85C46-A408-47B5-A1DC-F44E92C64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6667595"/>
            <a:ext cx="1714500" cy="4445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0651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85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₹19.9 Cr</a:t>
            </a:r>
            <a:endParaRPr sz="285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6A10F5DA-C5F9-436C-B2D4-9538F780A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159725"/>
            <a:ext cx="204291" cy="361950"/>
          </a:xfrm>
          <a:prstGeom xmlns:a="http://schemas.openxmlformats.org/drawingml/2006/main" prst="roundRect">
            <a:avLst>
              <a:gd name="adj" fmla="val 18650"/>
            </a:avLst>
          </a:prstGeom>
          <a:solidFill xmlns:a="http://schemas.openxmlformats.org/drawingml/2006/main">
            <a:srgbClr val="E2542A"/>
          </a:solidFill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2CA94122-448E-47A8-82F7-9B00D5AF2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607400"/>
            <a:ext cx="7494141" cy="260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0D2118">
                    <a:alpha val="60000"/>
                  </a:srgbClr>
                </a:solidFill>
                <a:latin typeface="Arial"/>
                <a:ea typeface="Arial"/>
                <a:cs typeface="Arial"/>
              </a:rPr>
              <a:t>Goal: six mature clusters</a:t>
            </a:r>
            <a:endParaRPr sz="12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27887ABC-AF22-4067-B66A-0A7058B0D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242425"/>
            <a:ext cx="6812856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>
              <a:alpha val="16000"/>
            </a:srgbClr>
          </a:solidFill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C55BB5D-3FF6-4194-A912-374E3F060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420225"/>
            <a:ext cx="7017241" cy="895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9808"/>
              </a:lnSpc>
              <a:buNone/>
            </a:pPr>
            <a:r>
              <a:rPr sz="1125">
                <a:solidFill>
                  <a:srgbClr val="0D2118">
                    <a:alpha val="55000"/>
                  </a:srgbClr>
                </a:solidFill>
                <a:latin typeface="Arial"/>
                <a:ea typeface="Arial"/>
                <a:cs typeface="Arial"/>
              </a:rPr>
              <a:t>These cluster counts are planning estimates, not proven demand or secured revenue. We must check locations and demand before expanding. Sources: ICMR–NIN 2017, FSSAI rules and current retail price checks.</a:t>
            </a:r>
            <a:endParaRPr sz="1125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50964BA9-6EFB-49D4-BDBF-6311C8473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856" y="0"/>
            <a:ext cx="7160320" cy="10696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118"/>
          </a:solidFill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A60E6542-3904-4296-8D25-2F8CAD462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56" y="552450"/>
            <a:ext cx="5449463" cy="81518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3203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5517"/>
              </a:lnSpc>
              <a:buNone/>
            </a:pPr>
            <a:r>
              <a:rPr sz="255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₹3 lakh to test demand, kitchen trust and all three meal costs.</a:t>
            </a:r>
            <a:endParaRPr sz="25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D101866D-4AA4-4109-8B84-332BA90DF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32396" y="552450"/>
            <a:ext cx="612279" cy="222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75">
                <a:solidFill>
                  <a:srgbClr val="F1EEE3">
                    <a:alpha val="40000"/>
                  </a:srgbClr>
                </a:solidFill>
                <a:latin typeface="Georgia"/>
                <a:ea typeface="Georgia"/>
                <a:cs typeface="Georgia"/>
              </a:rPr>
              <a:t>09 / 09</a:t>
            </a:r>
            <a:endParaRPr sz="1275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ACBBBA04-3426-4250-9E47-F8A1F959E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56" y="1558131"/>
            <a:ext cx="1604566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542A"/>
          </a:solidFill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4BB92158-212D-4E47-A83F-B12D6762F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5721" y="1558131"/>
            <a:ext cx="1002903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B39F"/>
          </a:solidFill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1B9675BE-AAC5-4A57-9DC5-BD4339D62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58625" y="1558131"/>
            <a:ext cx="1823244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A8B74"/>
          </a:solidFill>
        </p:spPr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C9BBDACB-3FAC-4A5D-A5FA-0ED1937EF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81868" y="1558131"/>
            <a:ext cx="501452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6B55"/>
          </a:solidFill>
        </p:spPr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DC4FDDF7-B28F-438E-A698-50FF7A838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3320" y="1558131"/>
            <a:ext cx="20062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03E"/>
          </a:solidFill>
        </p:spPr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1ECA85E9-6826-4139-89C7-7C5134924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83941" y="1558131"/>
            <a:ext cx="884535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340"/>
          </a:solidFill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DBC321E0-8630-46D4-8BC6-1EDE6C8AD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56" y="3703538"/>
            <a:ext cx="601732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14000"/>
            </a:srgbClr>
          </a:solidFill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A2F10A07-96E2-42E2-A65F-E031861C1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56" y="3341588"/>
            <a:ext cx="296928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50">
                <a:solidFill>
                  <a:srgbClr val="F1EEE3">
                    <a:alpha val="80000"/>
                  </a:srgbClr>
                </a:solidFill>
                <a:latin typeface="Arial"/>
                <a:ea typeface="Arial"/>
                <a:cs typeface="Arial"/>
              </a:rPr>
              <a:t>Basic kitchen setup</a:t>
            </a:r>
            <a:endParaRPr sz="13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E09AC0DF-2347-4A5D-91AD-0239ADD74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94048" y="3297138"/>
            <a:ext cx="1050627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950" b="1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₹80,000</a:t>
            </a:r>
            <a:endParaRPr sz="195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CB2F4B66-118E-4AEC-95E4-308498512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56" y="4249638"/>
            <a:ext cx="601732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14000"/>
            </a:srgbClr>
          </a:solidFill>
        </p:spPr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D6373D91-8A43-4C14-B775-19A08FDB8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56" y="3887688"/>
            <a:ext cx="2115909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50">
                <a:solidFill>
                  <a:srgbClr val="F1EEE3">
                    <a:alpha val="80000"/>
                  </a:srgbClr>
                </a:solidFill>
                <a:latin typeface="Arial"/>
                <a:ea typeface="Arial"/>
                <a:cs typeface="Arial"/>
              </a:rPr>
              <a:t>Kitchen security deposit</a:t>
            </a:r>
            <a:endParaRPr sz="135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C6589CFA-D344-4DF2-958F-B43A81D84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10816" y="3843238"/>
            <a:ext cx="1033859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950" b="1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₹50,000</a:t>
            </a:r>
            <a:endParaRPr sz="1950"/>
          </a:p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60F69396-B7DF-4D42-BD31-007FDBA6F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56" y="4795738"/>
            <a:ext cx="601732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14000"/>
            </a:srgbClr>
          </a:solidFill>
        </p:spPr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81915307-887D-451A-BC63-6770D478C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56" y="4433788"/>
            <a:ext cx="2506305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50">
                <a:solidFill>
                  <a:srgbClr val="F1EEE3">
                    <a:alpha val="80000"/>
                  </a:srgbClr>
                </a:solidFill>
                <a:latin typeface="Arial"/>
                <a:ea typeface="Arial"/>
                <a:cs typeface="Arial"/>
              </a:rPr>
              <a:t>Three months of fixed costs</a:t>
            </a:r>
            <a:endParaRPr sz="135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2A8BF5FA-EE43-4B9A-9F27-6AD0FBA9B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13396" y="4389338"/>
            <a:ext cx="103128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950" b="1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₹90,900</a:t>
            </a:r>
            <a:endParaRPr sz="195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0F24CEB1-0D94-40EF-9547-2D415E70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56" y="5341838"/>
            <a:ext cx="601732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14000"/>
            </a:srgbClr>
          </a:solidFill>
        </p:spPr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A25EA649-C47C-4519-AC4D-B8CC81105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56" y="4979888"/>
            <a:ext cx="2888734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50">
                <a:solidFill>
                  <a:srgbClr val="F1EEE3">
                    <a:alpha val="80000"/>
                  </a:srgbClr>
                </a:solidFill>
                <a:latin typeface="Arial"/>
                <a:ea typeface="Arial"/>
                <a:cs typeface="Arial"/>
              </a:rPr>
              <a:t>Starting ingredients and packaging</a:t>
            </a:r>
            <a:endParaRPr sz="1350"/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CFB7CAD6-A7F4-44BA-860E-CDA66C26E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4508" y="4935438"/>
            <a:ext cx="1020167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950" b="1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₹25,000</a:t>
            </a:r>
            <a:endParaRPr sz="1950"/>
          </a:p>
        </p:txBody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E3A328C0-4206-42F4-8D5B-ABE9B1F4B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56" y="5887939"/>
            <a:ext cx="601732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14000"/>
            </a:srgbClr>
          </a:solidFill>
        </p:spPr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78DE951B-7956-4C8C-B918-86306AF15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56" y="5525988"/>
            <a:ext cx="2996783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50">
                <a:solidFill>
                  <a:srgbClr val="F1EEE3">
                    <a:alpha val="80000"/>
                  </a:srgbClr>
                </a:solidFill>
                <a:latin typeface="Arial"/>
                <a:ea typeface="Arial"/>
                <a:cs typeface="Arial"/>
              </a:rPr>
              <a:t>Licences and meal testing</a:t>
            </a:r>
            <a:endParaRPr sz="1350"/>
          </a:p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E1582D9F-CB00-449B-87AE-20EBA696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5224" y="5481539"/>
            <a:ext cx="1009452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950" b="1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₹10,000</a:t>
            </a:r>
            <a:endParaRPr sz="195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68D01A97-8F39-488E-8961-AF77D7949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56" y="6434038"/>
            <a:ext cx="601732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E3">
              <a:alpha val="14000"/>
            </a:srgbClr>
          </a:solidFill>
        </p:spPr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C15C601C-CEFB-4CCC-8592-D73B84BF2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56" y="6072089"/>
            <a:ext cx="2584559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50">
                <a:solidFill>
                  <a:srgbClr val="F1EEE3">
                    <a:alpha val="80000"/>
                  </a:srgbClr>
                </a:solidFill>
                <a:latin typeface="Arial"/>
                <a:ea typeface="Arial"/>
                <a:cs typeface="Arial"/>
              </a:rPr>
              <a:t>Buffer for price changes</a:t>
            </a:r>
            <a:endParaRPr sz="1350"/>
          </a:p>
        </p:txBody>
      </p:sp>
      <p:sp>
        <p:nvSpPr>
          <p:cNvPr id="47" name="Text 45">
            <a:extLst xmlns:a="http://schemas.openxmlformats.org/drawingml/2006/main">
              <a:ext uri="{FF2B5EF4-FFF2-40B4-BE49-F238E27FC236}">
                <a16:creationId xmlns:a16="http://schemas.microsoft.com/office/drawing/2014/main" id="{FBFEF8E9-AC55-46CF-8300-11D22E8EA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59433" y="6027638"/>
            <a:ext cx="985242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950" b="1">
                <a:solidFill>
                  <a:srgbClr val="F1EEE3"/>
                </a:solidFill>
                <a:latin typeface="Georgia"/>
                <a:ea typeface="Georgia"/>
                <a:cs typeface="Georgia"/>
              </a:rPr>
              <a:t>₹44,100</a:t>
            </a:r>
            <a:endParaRPr sz="1950"/>
          </a:p>
        </p:txBody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B8EDC3A0-94D3-4F0F-8043-4F787A832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56" y="6795989"/>
            <a:ext cx="1360656" cy="247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86839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25" b="1">
                <a:solidFill>
                  <a:srgbClr val="F1EEE3"/>
                </a:solidFill>
                <a:latin typeface="Arial"/>
                <a:ea typeface="Arial"/>
                <a:cs typeface="Arial"/>
              </a:rPr>
              <a:t>Total pilot budget</a:t>
            </a:r>
            <a:endParaRPr sz="1425"/>
          </a:p>
        </p:txBody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7543B046-E048-4224-A77A-1A6DC8E7F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49795" y="6611838"/>
            <a:ext cx="2000548" cy="469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000" b="1">
                <a:solidFill>
                  <a:srgbClr val="E2542A"/>
                </a:solidFill>
                <a:latin typeface="Georgia"/>
                <a:ea typeface="Georgia"/>
                <a:cs typeface="Georgia"/>
              </a:rPr>
              <a:t>₹3,00,000</a:t>
            </a:r>
            <a:endParaRPr sz="3000"/>
          </a:p>
        </p:txBody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B62F737F-6D76-4EE4-A831-B715D1BB5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56" y="8534995"/>
            <a:ext cx="6017320" cy="1085255"/>
          </a:xfrm>
          <a:prstGeom xmlns:a="http://schemas.openxmlformats.org/drawingml/2006/main" prst="roundRect">
            <a:avLst>
              <a:gd name="adj" fmla="val 5266"/>
            </a:avLst>
          </a:prstGeom>
          <a:solidFill xmlns:a="http://schemas.openxmlformats.org/drawingml/2006/main">
            <a:srgbClr val="1E5340"/>
          </a:solidFill>
        </p:spPr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CC5C86C7-41CB-4DC5-88DC-574DD325C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0706" y="8725495"/>
            <a:ext cx="5778740" cy="7423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3479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7500"/>
              </a:lnSpc>
              <a:buNone/>
            </a:pPr>
            <a:r>
              <a:rPr sz="1275">
                <a:solidFill>
                  <a:srgbClr val="F1EEE3"/>
                </a:solidFill>
                <a:latin typeface="Arial"/>
                <a:ea typeface="Arial"/>
                <a:cs typeface="Arial"/>
              </a:rPr>
              <a:t>The pilot succeeds if customers reorder, all three meals test above 40g protein, real invoices confirm the margins, and the model still works after paying staff and delivery.</a:t>
            </a:r>
            <a:endParaRPr sz="1275"/>
          </a:p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74AF7878-4857-4513-820B-E4AFA863A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56" y="9848850"/>
            <a:ext cx="619784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00" tIns="25400" rIns="25400" bIns="25400" anchor="t">
            <a:normAutofit fontScale="93443"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29808"/>
              </a:lnSpc>
              <a:buNone/>
            </a:pPr>
            <a:r>
              <a:rPr sz="1125">
                <a:solidFill>
                  <a:srgbClr val="F1EEE3">
                    <a:alpha val="55000"/>
                  </a:srgbClr>
                </a:solidFill>
                <a:latin typeface="Arial"/>
                <a:ea typeface="Arial"/>
                <a:cs typeface="Arial"/>
              </a:rPr>
              <a:t>This budget assumes a mostly equipped rented kitchen. Confirm rent, equipment, ingredient and testing costs with real quotes before launch.</a:t>
            </a:r>
            <a:endParaRPr sz="1125"/>
          </a:p>
        </p:txBody>
      </p:sp>
    </p:spTree>
    <p:extLst>
      <p:ext uri="{BB962C8B-B14F-4D97-AF65-F5344CB8AC3E}">
        <p14:creationId xmlns:p14="http://schemas.microsoft.com/office/powerpoint/2010/main" val="1128297666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2026-09-04T08:52:33.2950000Z</dcterms:created>
  <dcterms:modified xsi:type="dcterms:W3CDTF">2026-09-04T08:52:33.2950000Z</dcterms:modified>
</coreProperties>
</file>